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3"/>
  </p:notesMasterIdLst>
  <p:handoutMasterIdLst>
    <p:handoutMasterId r:id="rId24"/>
  </p:handoutMasterIdLst>
  <p:sldIdLst>
    <p:sldId id="256" r:id="rId5"/>
    <p:sldId id="257" r:id="rId6"/>
    <p:sldId id="277" r:id="rId7"/>
    <p:sldId id="282" r:id="rId8"/>
    <p:sldId id="275" r:id="rId9"/>
    <p:sldId id="258" r:id="rId10"/>
    <p:sldId id="279" r:id="rId11"/>
    <p:sldId id="262" r:id="rId12"/>
    <p:sldId id="263" r:id="rId13"/>
    <p:sldId id="264" r:id="rId14"/>
    <p:sldId id="265" r:id="rId15"/>
    <p:sldId id="266" r:id="rId16"/>
    <p:sldId id="267" r:id="rId17"/>
    <p:sldId id="268" r:id="rId18"/>
    <p:sldId id="269" r:id="rId19"/>
    <p:sldId id="271" r:id="rId20"/>
    <p:sldId id="281" r:id="rId21"/>
    <p:sldId id="273" r:id="rId22"/>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aefer, Jame" initials="SJ" lastIdx="1" clrIdx="0"/>
  <p:cmAuthor id="2" name="J. A. M. E. Schaefer" initials="JAME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D25F"/>
    <a:srgbClr val="00D66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9883ED-15B2-48D0-8174-6BCD4E2D76C9}" v="20" dt="2022-08-15T18:24:32.3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3" autoAdjust="0"/>
    <p:restoredTop sz="86434" autoAdjust="0"/>
  </p:normalViewPr>
  <p:slideViewPr>
    <p:cSldViewPr snapToGrid="0">
      <p:cViewPr varScale="1">
        <p:scale>
          <a:sx n="50" d="100"/>
          <a:sy n="50" d="100"/>
        </p:scale>
        <p:origin x="32" y="15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lson, Sharon" userId="854397e5-aa9f-46be-be60-517b8f328f05" providerId="ADAL" clId="{469883ED-15B2-48D0-8174-6BCD4E2D76C9}"/>
    <pc:docChg chg="custSel modSld">
      <pc:chgData name="Olson, Sharon" userId="854397e5-aa9f-46be-be60-517b8f328f05" providerId="ADAL" clId="{469883ED-15B2-48D0-8174-6BCD4E2D76C9}" dt="2022-08-15T18:24:32.392" v="52" actId="21"/>
      <pc:docMkLst>
        <pc:docMk/>
      </pc:docMkLst>
      <pc:sldChg chg="addSp delSp modSp mod">
        <pc:chgData name="Olson, Sharon" userId="854397e5-aa9f-46be-be60-517b8f328f05" providerId="ADAL" clId="{469883ED-15B2-48D0-8174-6BCD4E2D76C9}" dt="2022-08-15T18:24:32.392" v="52" actId="21"/>
        <pc:sldMkLst>
          <pc:docMk/>
          <pc:sldMk cId="3154386132" sldId="256"/>
        </pc:sldMkLst>
        <pc:spChg chg="del mod">
          <ac:chgData name="Olson, Sharon" userId="854397e5-aa9f-46be-be60-517b8f328f05" providerId="ADAL" clId="{469883ED-15B2-48D0-8174-6BCD4E2D76C9}" dt="2022-08-15T18:22:58.861" v="35" actId="21"/>
          <ac:spMkLst>
            <pc:docMk/>
            <pc:sldMk cId="3154386132" sldId="256"/>
            <ac:spMk id="2" creationId="{07FBAE6E-3151-43AC-A3B1-92D585258899}"/>
          </ac:spMkLst>
        </pc:spChg>
        <pc:spChg chg="mod">
          <ac:chgData name="Olson, Sharon" userId="854397e5-aa9f-46be-be60-517b8f328f05" providerId="ADAL" clId="{469883ED-15B2-48D0-8174-6BCD4E2D76C9}" dt="2022-08-15T18:24:26.877" v="51" actId="27636"/>
          <ac:spMkLst>
            <pc:docMk/>
            <pc:sldMk cId="3154386132" sldId="256"/>
            <ac:spMk id="5" creationId="{671B15E1-EC4C-4A5B-AF86-D8E7C926DE3D}"/>
          </ac:spMkLst>
        </pc:spChg>
        <pc:spChg chg="add del mod">
          <ac:chgData name="Olson, Sharon" userId="854397e5-aa9f-46be-be60-517b8f328f05" providerId="ADAL" clId="{469883ED-15B2-48D0-8174-6BCD4E2D76C9}" dt="2022-08-15T18:24:32.392" v="52" actId="21"/>
          <ac:spMkLst>
            <pc:docMk/>
            <pc:sldMk cId="3154386132" sldId="256"/>
            <ac:spMk id="6" creationId="{FB700DA2-F8C8-CA4E-6F63-005E38AF06B8}"/>
          </ac:spMkLst>
        </pc:spChg>
        <pc:picChg chg="del mod">
          <ac:chgData name="Olson, Sharon" userId="854397e5-aa9f-46be-be60-517b8f328f05" providerId="ADAL" clId="{469883ED-15B2-48D0-8174-6BCD4E2D76C9}" dt="2022-08-15T18:20:30.579" v="9" actId="21"/>
          <ac:picMkLst>
            <pc:docMk/>
            <pc:sldMk cId="3154386132" sldId="256"/>
            <ac:picMk id="4" creationId="{9D29F9A4-6204-4589-8627-909020F9049C}"/>
          </ac:picMkLst>
        </pc:picChg>
      </pc:sldChg>
      <pc:sldChg chg="modSp mod">
        <pc:chgData name="Olson, Sharon" userId="854397e5-aa9f-46be-be60-517b8f328f05" providerId="ADAL" clId="{469883ED-15B2-48D0-8174-6BCD4E2D76C9}" dt="2022-08-15T18:22:04.047" v="17" actId="33553"/>
        <pc:sldMkLst>
          <pc:docMk/>
          <pc:sldMk cId="964813580" sldId="257"/>
        </pc:sldMkLst>
        <pc:spChg chg="mod">
          <ac:chgData name="Olson, Sharon" userId="854397e5-aa9f-46be-be60-517b8f328f05" providerId="ADAL" clId="{469883ED-15B2-48D0-8174-6BCD4E2D76C9}" dt="2022-08-15T18:22:04.047" v="17" actId="33553"/>
          <ac:spMkLst>
            <pc:docMk/>
            <pc:sldMk cId="964813580" sldId="257"/>
            <ac:spMk id="6" creationId="{AA65E562-C450-4671-B0D9-18EFAC8CCCF8}"/>
          </ac:spMkLst>
        </pc:spChg>
        <pc:picChg chg="mod">
          <ac:chgData name="Olson, Sharon" userId="854397e5-aa9f-46be-be60-517b8f328f05" providerId="ADAL" clId="{469883ED-15B2-48D0-8174-6BCD4E2D76C9}" dt="2022-08-15T18:20:41.586" v="10" actId="962"/>
          <ac:picMkLst>
            <pc:docMk/>
            <pc:sldMk cId="964813580" sldId="257"/>
            <ac:picMk id="4098" creationId="{00000000-0000-0000-0000-000000000000}"/>
          </ac:picMkLst>
        </pc:picChg>
      </pc:sldChg>
      <pc:sldChg chg="modSp mod">
        <pc:chgData name="Olson, Sharon" userId="854397e5-aa9f-46be-be60-517b8f328f05" providerId="ADAL" clId="{469883ED-15B2-48D0-8174-6BCD4E2D76C9}" dt="2022-08-15T18:22:17.766" v="21" actId="33553"/>
        <pc:sldMkLst>
          <pc:docMk/>
          <pc:sldMk cId="2524550344" sldId="258"/>
        </pc:sldMkLst>
        <pc:spChg chg="mod">
          <ac:chgData name="Olson, Sharon" userId="854397e5-aa9f-46be-be60-517b8f328f05" providerId="ADAL" clId="{469883ED-15B2-48D0-8174-6BCD4E2D76C9}" dt="2022-08-15T18:22:17.766" v="21" actId="33553"/>
          <ac:spMkLst>
            <pc:docMk/>
            <pc:sldMk cId="2524550344" sldId="258"/>
            <ac:spMk id="2" creationId="{3F71D7CD-5D85-41BC-8F51-DD744E83E855}"/>
          </ac:spMkLst>
        </pc:spChg>
      </pc:sldChg>
      <pc:sldChg chg="modSp mod">
        <pc:chgData name="Olson, Sharon" userId="854397e5-aa9f-46be-be60-517b8f328f05" providerId="ADAL" clId="{469883ED-15B2-48D0-8174-6BCD4E2D76C9}" dt="2022-08-15T18:22:23.203" v="23" actId="33553"/>
        <pc:sldMkLst>
          <pc:docMk/>
          <pc:sldMk cId="2186900301" sldId="262"/>
        </pc:sldMkLst>
        <pc:spChg chg="mod">
          <ac:chgData name="Olson, Sharon" userId="854397e5-aa9f-46be-be60-517b8f328f05" providerId="ADAL" clId="{469883ED-15B2-48D0-8174-6BCD4E2D76C9}" dt="2022-08-15T18:22:23.203" v="23" actId="33553"/>
          <ac:spMkLst>
            <pc:docMk/>
            <pc:sldMk cId="2186900301" sldId="262"/>
            <ac:spMk id="4" creationId="{D0A4C567-078F-463E-AD29-E82C2E8916E1}"/>
          </ac:spMkLst>
        </pc:spChg>
      </pc:sldChg>
      <pc:sldChg chg="modSp mod">
        <pc:chgData name="Olson, Sharon" userId="854397e5-aa9f-46be-be60-517b8f328f05" providerId="ADAL" clId="{469883ED-15B2-48D0-8174-6BCD4E2D76C9}" dt="2022-08-15T18:22:25.083" v="24" actId="33553"/>
        <pc:sldMkLst>
          <pc:docMk/>
          <pc:sldMk cId="1224023522" sldId="263"/>
        </pc:sldMkLst>
        <pc:spChg chg="mod">
          <ac:chgData name="Olson, Sharon" userId="854397e5-aa9f-46be-be60-517b8f328f05" providerId="ADAL" clId="{469883ED-15B2-48D0-8174-6BCD4E2D76C9}" dt="2022-08-15T18:22:25.083" v="24" actId="33553"/>
          <ac:spMkLst>
            <pc:docMk/>
            <pc:sldMk cId="1224023522" sldId="263"/>
            <ac:spMk id="4" creationId="{EE0C2F47-FF40-4616-A2AD-4988E70C58CC}"/>
          </ac:spMkLst>
        </pc:spChg>
      </pc:sldChg>
      <pc:sldChg chg="modSp mod">
        <pc:chgData name="Olson, Sharon" userId="854397e5-aa9f-46be-be60-517b8f328f05" providerId="ADAL" clId="{469883ED-15B2-48D0-8174-6BCD4E2D76C9}" dt="2022-08-15T18:22:27.035" v="25" actId="33553"/>
        <pc:sldMkLst>
          <pc:docMk/>
          <pc:sldMk cId="1262102331" sldId="264"/>
        </pc:sldMkLst>
        <pc:spChg chg="mod">
          <ac:chgData name="Olson, Sharon" userId="854397e5-aa9f-46be-be60-517b8f328f05" providerId="ADAL" clId="{469883ED-15B2-48D0-8174-6BCD4E2D76C9}" dt="2022-08-15T18:22:27.035" v="25" actId="33553"/>
          <ac:spMkLst>
            <pc:docMk/>
            <pc:sldMk cId="1262102331" sldId="264"/>
            <ac:spMk id="7" creationId="{4B566280-59BC-4E12-A796-014D030F7DAA}"/>
          </ac:spMkLst>
        </pc:spChg>
      </pc:sldChg>
      <pc:sldChg chg="modSp mod">
        <pc:chgData name="Olson, Sharon" userId="854397e5-aa9f-46be-be60-517b8f328f05" providerId="ADAL" clId="{469883ED-15B2-48D0-8174-6BCD4E2D76C9}" dt="2022-08-15T18:22:30.291" v="26" actId="33553"/>
        <pc:sldMkLst>
          <pc:docMk/>
          <pc:sldMk cId="2164834" sldId="265"/>
        </pc:sldMkLst>
        <pc:spChg chg="mod">
          <ac:chgData name="Olson, Sharon" userId="854397e5-aa9f-46be-be60-517b8f328f05" providerId="ADAL" clId="{469883ED-15B2-48D0-8174-6BCD4E2D76C9}" dt="2022-08-15T18:22:30.291" v="26" actId="33553"/>
          <ac:spMkLst>
            <pc:docMk/>
            <pc:sldMk cId="2164834" sldId="265"/>
            <ac:spMk id="4" creationId="{AF0C538D-A7FB-4559-B5EE-A25DAEA1AE90}"/>
          </ac:spMkLst>
        </pc:spChg>
      </pc:sldChg>
      <pc:sldChg chg="modSp mod">
        <pc:chgData name="Olson, Sharon" userId="854397e5-aa9f-46be-be60-517b8f328f05" providerId="ADAL" clId="{469883ED-15B2-48D0-8174-6BCD4E2D76C9}" dt="2022-08-15T18:22:32.731" v="27" actId="33553"/>
        <pc:sldMkLst>
          <pc:docMk/>
          <pc:sldMk cId="198961260" sldId="266"/>
        </pc:sldMkLst>
        <pc:spChg chg="mod">
          <ac:chgData name="Olson, Sharon" userId="854397e5-aa9f-46be-be60-517b8f328f05" providerId="ADAL" clId="{469883ED-15B2-48D0-8174-6BCD4E2D76C9}" dt="2022-08-15T18:22:32.731" v="27" actId="33553"/>
          <ac:spMkLst>
            <pc:docMk/>
            <pc:sldMk cId="198961260" sldId="266"/>
            <ac:spMk id="3" creationId="{EE0C2F47-FF40-4616-A2AD-4988E70C58CC}"/>
          </ac:spMkLst>
        </pc:spChg>
      </pc:sldChg>
      <pc:sldChg chg="modSp mod">
        <pc:chgData name="Olson, Sharon" userId="854397e5-aa9f-46be-be60-517b8f328f05" providerId="ADAL" clId="{469883ED-15B2-48D0-8174-6BCD4E2D76C9}" dt="2022-08-15T18:22:35.941" v="28" actId="33553"/>
        <pc:sldMkLst>
          <pc:docMk/>
          <pc:sldMk cId="3247433453" sldId="267"/>
        </pc:sldMkLst>
        <pc:spChg chg="mod">
          <ac:chgData name="Olson, Sharon" userId="854397e5-aa9f-46be-be60-517b8f328f05" providerId="ADAL" clId="{469883ED-15B2-48D0-8174-6BCD4E2D76C9}" dt="2022-08-15T18:22:35.941" v="28" actId="33553"/>
          <ac:spMkLst>
            <pc:docMk/>
            <pc:sldMk cId="3247433453" sldId="267"/>
            <ac:spMk id="5" creationId="{45ADF03A-BE7A-4840-824B-A06A8C830FE3}"/>
          </ac:spMkLst>
        </pc:spChg>
      </pc:sldChg>
      <pc:sldChg chg="modSp mod">
        <pc:chgData name="Olson, Sharon" userId="854397e5-aa9f-46be-be60-517b8f328f05" providerId="ADAL" clId="{469883ED-15B2-48D0-8174-6BCD4E2D76C9}" dt="2022-08-15T18:22:38.173" v="29" actId="33553"/>
        <pc:sldMkLst>
          <pc:docMk/>
          <pc:sldMk cId="852939761" sldId="268"/>
        </pc:sldMkLst>
        <pc:spChg chg="mod">
          <ac:chgData name="Olson, Sharon" userId="854397e5-aa9f-46be-be60-517b8f328f05" providerId="ADAL" clId="{469883ED-15B2-48D0-8174-6BCD4E2D76C9}" dt="2022-08-15T18:22:38.173" v="29" actId="33553"/>
          <ac:spMkLst>
            <pc:docMk/>
            <pc:sldMk cId="852939761" sldId="268"/>
            <ac:spMk id="3" creationId="{EE0C2F47-FF40-4616-A2AD-4988E70C58CC}"/>
          </ac:spMkLst>
        </pc:spChg>
      </pc:sldChg>
      <pc:sldChg chg="modSp mod">
        <pc:chgData name="Olson, Sharon" userId="854397e5-aa9f-46be-be60-517b8f328f05" providerId="ADAL" clId="{469883ED-15B2-48D0-8174-6BCD4E2D76C9}" dt="2022-08-15T18:22:40.860" v="30" actId="33553"/>
        <pc:sldMkLst>
          <pc:docMk/>
          <pc:sldMk cId="517904881" sldId="269"/>
        </pc:sldMkLst>
        <pc:spChg chg="mod">
          <ac:chgData name="Olson, Sharon" userId="854397e5-aa9f-46be-be60-517b8f328f05" providerId="ADAL" clId="{469883ED-15B2-48D0-8174-6BCD4E2D76C9}" dt="2022-08-15T18:22:40.860" v="30" actId="33553"/>
          <ac:spMkLst>
            <pc:docMk/>
            <pc:sldMk cId="517904881" sldId="269"/>
            <ac:spMk id="3" creationId="{778AD1F7-AC30-4B99-BBF8-038558550A4C}"/>
          </ac:spMkLst>
        </pc:spChg>
      </pc:sldChg>
      <pc:sldChg chg="delSp modSp mod">
        <pc:chgData name="Olson, Sharon" userId="854397e5-aa9f-46be-be60-517b8f328f05" providerId="ADAL" clId="{469883ED-15B2-48D0-8174-6BCD4E2D76C9}" dt="2022-08-15T18:22:42.648" v="31" actId="33553"/>
        <pc:sldMkLst>
          <pc:docMk/>
          <pc:sldMk cId="3653427018" sldId="271"/>
        </pc:sldMkLst>
        <pc:spChg chg="del mod">
          <ac:chgData name="Olson, Sharon" userId="854397e5-aa9f-46be-be60-517b8f328f05" providerId="ADAL" clId="{469883ED-15B2-48D0-8174-6BCD4E2D76C9}" dt="2022-08-15T18:21:02.021" v="13" actId="21"/>
          <ac:spMkLst>
            <pc:docMk/>
            <pc:sldMk cId="3653427018" sldId="271"/>
            <ac:spMk id="3" creationId="{B0F66340-632C-49C4-A6A1-B0A6FC14A219}"/>
          </ac:spMkLst>
        </pc:spChg>
        <pc:spChg chg="mod">
          <ac:chgData name="Olson, Sharon" userId="854397e5-aa9f-46be-be60-517b8f328f05" providerId="ADAL" clId="{469883ED-15B2-48D0-8174-6BCD4E2D76C9}" dt="2022-08-15T18:22:42.648" v="31" actId="33553"/>
          <ac:spMkLst>
            <pc:docMk/>
            <pc:sldMk cId="3653427018" sldId="271"/>
            <ac:spMk id="5" creationId="{9DAD41AB-27F0-41EB-AAD6-D7F15016A6A1}"/>
          </ac:spMkLst>
        </pc:spChg>
      </pc:sldChg>
      <pc:sldChg chg="modSp mod">
        <pc:chgData name="Olson, Sharon" userId="854397e5-aa9f-46be-be60-517b8f328f05" providerId="ADAL" clId="{469883ED-15B2-48D0-8174-6BCD4E2D76C9}" dt="2022-08-15T18:22:47.651" v="33" actId="33553"/>
        <pc:sldMkLst>
          <pc:docMk/>
          <pc:sldMk cId="1974085797" sldId="273"/>
        </pc:sldMkLst>
        <pc:spChg chg="mod">
          <ac:chgData name="Olson, Sharon" userId="854397e5-aa9f-46be-be60-517b8f328f05" providerId="ADAL" clId="{469883ED-15B2-48D0-8174-6BCD4E2D76C9}" dt="2022-08-15T18:22:47.651" v="33" actId="33553"/>
          <ac:spMkLst>
            <pc:docMk/>
            <pc:sldMk cId="1974085797" sldId="273"/>
            <ac:spMk id="2" creationId="{F60AF6C5-2ECF-4EA5-BAC7-ACCE3A6C46DA}"/>
          </ac:spMkLst>
        </pc:spChg>
        <pc:picChg chg="mod">
          <ac:chgData name="Olson, Sharon" userId="854397e5-aa9f-46be-be60-517b8f328f05" providerId="ADAL" clId="{469883ED-15B2-48D0-8174-6BCD4E2D76C9}" dt="2022-08-15T18:21:20.261" v="16" actId="962"/>
          <ac:picMkLst>
            <pc:docMk/>
            <pc:sldMk cId="1974085797" sldId="273"/>
            <ac:picMk id="4" creationId="{F13CFCAE-C284-467B-8FF1-20ECA3B8636F}"/>
          </ac:picMkLst>
        </pc:picChg>
      </pc:sldChg>
      <pc:sldChg chg="modSp mod">
        <pc:chgData name="Olson, Sharon" userId="854397e5-aa9f-46be-be60-517b8f328f05" providerId="ADAL" clId="{469883ED-15B2-48D0-8174-6BCD4E2D76C9}" dt="2022-08-15T18:22:13.356" v="20" actId="33553"/>
        <pc:sldMkLst>
          <pc:docMk/>
          <pc:sldMk cId="1368137906" sldId="275"/>
        </pc:sldMkLst>
        <pc:spChg chg="mod">
          <ac:chgData name="Olson, Sharon" userId="854397e5-aa9f-46be-be60-517b8f328f05" providerId="ADAL" clId="{469883ED-15B2-48D0-8174-6BCD4E2D76C9}" dt="2022-08-15T18:22:13.356" v="20" actId="33553"/>
          <ac:spMkLst>
            <pc:docMk/>
            <pc:sldMk cId="1368137906" sldId="275"/>
            <ac:spMk id="7" creationId="{AA65E562-C450-4671-B0D9-18EFAC8CCCF8}"/>
          </ac:spMkLst>
        </pc:spChg>
        <pc:picChg chg="mod">
          <ac:chgData name="Olson, Sharon" userId="854397e5-aa9f-46be-be60-517b8f328f05" providerId="ADAL" clId="{469883ED-15B2-48D0-8174-6BCD4E2D76C9}" dt="2022-08-15T18:20:47.709" v="11" actId="962"/>
          <ac:picMkLst>
            <pc:docMk/>
            <pc:sldMk cId="1368137906" sldId="275"/>
            <ac:picMk id="1026" creationId="{00000000-0000-0000-0000-000000000000}"/>
          </ac:picMkLst>
        </pc:picChg>
      </pc:sldChg>
      <pc:sldChg chg="modSp mod">
        <pc:chgData name="Olson, Sharon" userId="854397e5-aa9f-46be-be60-517b8f328f05" providerId="ADAL" clId="{469883ED-15B2-48D0-8174-6BCD4E2D76C9}" dt="2022-08-15T18:22:07.245" v="18" actId="33553"/>
        <pc:sldMkLst>
          <pc:docMk/>
          <pc:sldMk cId="855291409" sldId="277"/>
        </pc:sldMkLst>
        <pc:spChg chg="mod">
          <ac:chgData name="Olson, Sharon" userId="854397e5-aa9f-46be-be60-517b8f328f05" providerId="ADAL" clId="{469883ED-15B2-48D0-8174-6BCD4E2D76C9}" dt="2022-08-15T18:22:07.245" v="18" actId="33553"/>
          <ac:spMkLst>
            <pc:docMk/>
            <pc:sldMk cId="855291409" sldId="277"/>
            <ac:spMk id="2" creationId="{AA65E562-C450-4671-B0D9-18EFAC8CCCF8}"/>
          </ac:spMkLst>
        </pc:spChg>
      </pc:sldChg>
      <pc:sldChg chg="modSp mod">
        <pc:chgData name="Olson, Sharon" userId="854397e5-aa9f-46be-be60-517b8f328f05" providerId="ADAL" clId="{469883ED-15B2-48D0-8174-6BCD4E2D76C9}" dt="2022-08-15T18:22:20.933" v="22" actId="33553"/>
        <pc:sldMkLst>
          <pc:docMk/>
          <pc:sldMk cId="3400891679" sldId="279"/>
        </pc:sldMkLst>
        <pc:spChg chg="mod">
          <ac:chgData name="Olson, Sharon" userId="854397e5-aa9f-46be-be60-517b8f328f05" providerId="ADAL" clId="{469883ED-15B2-48D0-8174-6BCD4E2D76C9}" dt="2022-08-15T18:22:20.933" v="22" actId="33553"/>
          <ac:spMkLst>
            <pc:docMk/>
            <pc:sldMk cId="3400891679" sldId="279"/>
            <ac:spMk id="5" creationId="{43097711-59B1-41B0-AA20-93F9C5955911}"/>
          </ac:spMkLst>
        </pc:spChg>
      </pc:sldChg>
      <pc:sldChg chg="delSp modSp mod">
        <pc:chgData name="Olson, Sharon" userId="854397e5-aa9f-46be-be60-517b8f328f05" providerId="ADAL" clId="{469883ED-15B2-48D0-8174-6BCD4E2D76C9}" dt="2022-08-15T18:22:44.632" v="32" actId="33553"/>
        <pc:sldMkLst>
          <pc:docMk/>
          <pc:sldMk cId="4094398584" sldId="281"/>
        </pc:sldMkLst>
        <pc:spChg chg="del mod">
          <ac:chgData name="Olson, Sharon" userId="854397e5-aa9f-46be-be60-517b8f328f05" providerId="ADAL" clId="{469883ED-15B2-48D0-8174-6BCD4E2D76C9}" dt="2022-08-15T18:21:15.238" v="15" actId="21"/>
          <ac:spMkLst>
            <pc:docMk/>
            <pc:sldMk cId="4094398584" sldId="281"/>
            <ac:spMk id="3" creationId="{B0F66340-632C-49C4-A6A1-B0A6FC14A219}"/>
          </ac:spMkLst>
        </pc:spChg>
        <pc:spChg chg="mod">
          <ac:chgData name="Olson, Sharon" userId="854397e5-aa9f-46be-be60-517b8f328f05" providerId="ADAL" clId="{469883ED-15B2-48D0-8174-6BCD4E2D76C9}" dt="2022-08-15T18:22:44.632" v="32" actId="33553"/>
          <ac:spMkLst>
            <pc:docMk/>
            <pc:sldMk cId="4094398584" sldId="281"/>
            <ac:spMk id="6" creationId="{37C73A5B-5CB9-469D-9124-70E3D5CCA138}"/>
          </ac:spMkLst>
        </pc:spChg>
      </pc:sldChg>
      <pc:sldChg chg="modSp mod">
        <pc:chgData name="Olson, Sharon" userId="854397e5-aa9f-46be-be60-517b8f328f05" providerId="ADAL" clId="{469883ED-15B2-48D0-8174-6BCD4E2D76C9}" dt="2022-08-15T18:22:09.854" v="19" actId="33553"/>
        <pc:sldMkLst>
          <pc:docMk/>
          <pc:sldMk cId="1753736228" sldId="282"/>
        </pc:sldMkLst>
        <pc:spChg chg="mod">
          <ac:chgData name="Olson, Sharon" userId="854397e5-aa9f-46be-be60-517b8f328f05" providerId="ADAL" clId="{469883ED-15B2-48D0-8174-6BCD4E2D76C9}" dt="2022-08-15T18:22:09.854" v="19" actId="33553"/>
          <ac:spMkLst>
            <pc:docMk/>
            <pc:sldMk cId="1753736228" sldId="282"/>
            <ac:spMk id="2" creationId="{337E09E7-36A3-4679-82F0-613828EC359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E4F77FA-082E-42AF-BD48-E972AE80BBF1}"/>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8DFE5A3-6983-4A56-B551-1DA1AC69366E}"/>
              </a:ext>
            </a:extLst>
          </p:cNvPr>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E3C627C1-AE8C-4928-90F1-95D2B4633BFA}" type="datetimeFigureOut">
              <a:rPr lang="en-US" smtClean="0"/>
              <a:t>8/15/2022</a:t>
            </a:fld>
            <a:endParaRPr lang="en-US"/>
          </a:p>
        </p:txBody>
      </p:sp>
      <p:sp>
        <p:nvSpPr>
          <p:cNvPr id="4" name="Footer Placeholder 3">
            <a:extLst>
              <a:ext uri="{FF2B5EF4-FFF2-40B4-BE49-F238E27FC236}">
                <a16:creationId xmlns:a16="http://schemas.microsoft.com/office/drawing/2014/main" id="{3EE43607-B23A-4E3B-84F5-6D5DF472FA29}"/>
              </a:ext>
            </a:extLst>
          </p:cNvPr>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EC98598-46C6-4167-9CA6-8E2090208A76}"/>
              </a:ext>
            </a:extLst>
          </p:cNvPr>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0CA003B6-28B4-4C6E-B820-547948C672A3}" type="slidenum">
              <a:rPr lang="en-US" smtClean="0"/>
              <a:t>‹#›</a:t>
            </a:fld>
            <a:endParaRPr lang="en-US"/>
          </a:p>
        </p:txBody>
      </p:sp>
    </p:spTree>
    <p:extLst>
      <p:ext uri="{BB962C8B-B14F-4D97-AF65-F5344CB8AC3E}">
        <p14:creationId xmlns:p14="http://schemas.microsoft.com/office/powerpoint/2010/main" val="25308372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1F889FEC-7AA8-4E8D-B626-B8EFD87D40A2}" type="datetimeFigureOut">
              <a:rPr lang="en-US" smtClean="0"/>
              <a:t>8/15/2022</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5B6E8C21-A194-4160-8D67-B6FE5BE01A54}" type="slidenum">
              <a:rPr lang="en-US" smtClean="0"/>
              <a:t>‹#›</a:t>
            </a:fld>
            <a:endParaRPr lang="en-US"/>
          </a:p>
        </p:txBody>
      </p:sp>
    </p:spTree>
    <p:extLst>
      <p:ext uri="{BB962C8B-B14F-4D97-AF65-F5344CB8AC3E}">
        <p14:creationId xmlns:p14="http://schemas.microsoft.com/office/powerpoint/2010/main" val="347709261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conbio.informz.net/CONBIO/data/images/1%20RCBWG%20BP%20Guidelines%202-2018.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6E8C21-A194-4160-8D67-B6FE5BE01A54}" type="slidenum">
              <a:rPr lang="en-US" smtClean="0"/>
              <a:t>1</a:t>
            </a:fld>
            <a:endParaRPr lang="en-US"/>
          </a:p>
        </p:txBody>
      </p:sp>
    </p:spTree>
    <p:extLst>
      <p:ext uri="{BB962C8B-B14F-4D97-AF65-F5344CB8AC3E}">
        <p14:creationId xmlns:p14="http://schemas.microsoft.com/office/powerpoint/2010/main" val="4227745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98463" indent="-398463"/>
            <a:r>
              <a:rPr lang="en-US" dirty="0"/>
              <a:t>8)   Promise only what you can and will fulfill; be prepared for a negative response or the faith leader or community asking for something else.</a:t>
            </a:r>
          </a:p>
          <a:p>
            <a:pPr marL="282575" indent="-282575"/>
            <a:endParaRPr lang="en-US" dirty="0"/>
          </a:p>
          <a:p>
            <a:pPr marL="398463" indent="-398463"/>
            <a:r>
              <a:rPr lang="en-US" dirty="0"/>
              <a:t>9)   Ask the religious leader if he/she will call, lead, and preside over meetings you will have with members of the community to explain your project and update them on progress made. </a:t>
            </a:r>
          </a:p>
          <a:p>
            <a:pPr marL="282575" indent="-282575"/>
            <a:endParaRPr lang="en-US" dirty="0"/>
          </a:p>
          <a:p>
            <a:pPr marL="398463" indent="-398463"/>
            <a:r>
              <a:rPr lang="en-US" dirty="0"/>
              <a:t>10) Avoid contentious issues that are not pertinent to your research (e.g., human-forced climate change that some faith leaders and communities may not accept and mentioning of them may deter a positive beginning). </a:t>
            </a:r>
          </a:p>
          <a:p>
            <a:pPr marL="282575" indent="-282575"/>
            <a:endParaRPr lang="en-US" dirty="0"/>
          </a:p>
          <a:p>
            <a:pPr marL="398463" indent="-398463"/>
            <a:r>
              <a:rPr lang="en-US" dirty="0"/>
              <a:t>11) If appropriate for the research project and acceptable to the leader/community, consider using live animals during educational visits. </a:t>
            </a:r>
          </a:p>
          <a:p>
            <a:pPr marL="282575" indent="-282575"/>
            <a:endParaRPr lang="en-US" dirty="0"/>
          </a:p>
          <a:p>
            <a:pPr marL="398463" indent="-398463"/>
            <a:r>
              <a:rPr lang="en-US" dirty="0"/>
              <a:t>12) Ask about taking photographs and/or recording conversations through the duration of the project, refrain from any that are not approved. If approved, do not take too many pictures of the community leader and members. </a:t>
            </a:r>
            <a:endParaRPr lang="en-US" sz="1600" dirty="0"/>
          </a:p>
          <a:p>
            <a:endParaRPr lang="en-US" dirty="0"/>
          </a:p>
        </p:txBody>
      </p:sp>
      <p:sp>
        <p:nvSpPr>
          <p:cNvPr id="4" name="Slide Number Placeholder 3"/>
          <p:cNvSpPr>
            <a:spLocks noGrp="1"/>
          </p:cNvSpPr>
          <p:nvPr>
            <p:ph type="sldNum" sz="quarter" idx="5"/>
          </p:nvPr>
        </p:nvSpPr>
        <p:spPr/>
        <p:txBody>
          <a:bodyPr/>
          <a:lstStyle/>
          <a:p>
            <a:fld id="{5B6E8C21-A194-4160-8D67-B6FE5BE01A54}" type="slidenum">
              <a:rPr lang="en-US" smtClean="0"/>
              <a:t>11</a:t>
            </a:fld>
            <a:endParaRPr lang="en-US"/>
          </a:p>
        </p:txBody>
      </p:sp>
    </p:spTree>
    <p:extLst>
      <p:ext uri="{BB962C8B-B14F-4D97-AF65-F5344CB8AC3E}">
        <p14:creationId xmlns:p14="http://schemas.microsoft.com/office/powerpoint/2010/main" val="1658474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arenR"/>
            </a:pPr>
            <a:r>
              <a:rPr lang="en-US" sz="1200" dirty="0"/>
              <a:t>Present your project plan to the community in language its members understand and degree of technicality required using visual, audible, and/or other communication aids. </a:t>
            </a:r>
          </a:p>
          <a:p>
            <a:pPr marL="342900" indent="-342900">
              <a:buAutoNum type="arabicParenR"/>
            </a:pPr>
            <a:endParaRPr lang="en-US" sz="1200" dirty="0"/>
          </a:p>
          <a:p>
            <a:pPr marL="342900" indent="-342900">
              <a:buAutoNum type="arabicParenR"/>
            </a:pPr>
            <a:r>
              <a:rPr lang="en-US" sz="1200" dirty="0"/>
              <a:t>Consistently follow practices recommended under </a:t>
            </a:r>
            <a:r>
              <a:rPr lang="en-US" sz="1200" i="1" dirty="0"/>
              <a:t>Initiating Contact</a:t>
            </a:r>
            <a:r>
              <a:rPr lang="en-US" sz="1200" dirty="0"/>
              <a:t>, demonstrating respect, politeness, and patience throughout. </a:t>
            </a:r>
          </a:p>
          <a:p>
            <a:pPr marL="342900" indent="-342900">
              <a:buAutoNum type="arabicParenR"/>
            </a:pPr>
            <a:endParaRPr lang="en-US" sz="1200" dirty="0"/>
          </a:p>
          <a:p>
            <a:pPr marL="342900" indent="-342900">
              <a:buFontTx/>
              <a:buAutoNum type="arabicParenR"/>
            </a:pPr>
            <a:r>
              <a:rPr lang="en-US" sz="1200" dirty="0"/>
              <a:t>Confirm and follow through on the plan discussed with the community leader for a regular time to listen, build trust, and collaborative rapport with the faith community. </a:t>
            </a:r>
          </a:p>
          <a:p>
            <a:pPr marL="342900" indent="-342900">
              <a:buFontTx/>
              <a:buAutoNum type="arabicParenR"/>
            </a:pPr>
            <a:endParaRPr lang="en-US" sz="1200" dirty="0"/>
          </a:p>
          <a:p>
            <a:pPr marL="342900" indent="-342900">
              <a:buFontTx/>
              <a:buAutoNum type="arabicParenR"/>
            </a:pPr>
            <a:r>
              <a:rPr lang="en-US" sz="1200" dirty="0"/>
              <a:t>Maintain cordiality, respect, and acceptance of the faith community’s traditions throughout the project. </a:t>
            </a:r>
          </a:p>
          <a:p>
            <a:endParaRPr lang="en-US" dirty="0"/>
          </a:p>
        </p:txBody>
      </p:sp>
      <p:sp>
        <p:nvSpPr>
          <p:cNvPr id="4" name="Slide Number Placeholder 3"/>
          <p:cNvSpPr>
            <a:spLocks noGrp="1"/>
          </p:cNvSpPr>
          <p:nvPr>
            <p:ph type="sldNum" sz="quarter" idx="5"/>
          </p:nvPr>
        </p:nvSpPr>
        <p:spPr/>
        <p:txBody>
          <a:bodyPr/>
          <a:lstStyle/>
          <a:p>
            <a:fld id="{5B6E8C21-A194-4160-8D67-B6FE5BE01A54}" type="slidenum">
              <a:rPr lang="en-US" smtClean="0"/>
              <a:t>12</a:t>
            </a:fld>
            <a:endParaRPr lang="en-US"/>
          </a:p>
        </p:txBody>
      </p:sp>
    </p:spTree>
    <p:extLst>
      <p:ext uri="{BB962C8B-B14F-4D97-AF65-F5344CB8AC3E}">
        <p14:creationId xmlns:p14="http://schemas.microsoft.com/office/powerpoint/2010/main" val="4211548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2575" indent="-282575"/>
            <a:r>
              <a:rPr lang="en-US" sz="1200" dirty="0"/>
              <a:t>5) Accept with gratitude invitations to special events and other opportunities for building mutual trust.  </a:t>
            </a:r>
          </a:p>
          <a:p>
            <a:endParaRPr lang="en-US" sz="1200" dirty="0"/>
          </a:p>
          <a:p>
            <a:pPr marL="282575" indent="-282575"/>
            <a:r>
              <a:rPr lang="en-US" sz="1200" dirty="0"/>
              <a:t>6) Be prepared to give thank-you gifts to show appreciation for leaders/members’ cooperation and to present them on occasions that are special to the community. </a:t>
            </a:r>
          </a:p>
          <a:p>
            <a:endParaRPr lang="en-US" sz="1200" dirty="0"/>
          </a:p>
          <a:p>
            <a:r>
              <a:rPr lang="en-US" sz="1200" dirty="0"/>
              <a:t>7) Beware of local politics not pertinent to your project avoid getting involved.  </a:t>
            </a:r>
          </a:p>
          <a:p>
            <a:endParaRPr lang="en-US" sz="1200" dirty="0"/>
          </a:p>
          <a:p>
            <a:r>
              <a:rPr lang="en-US" sz="1200" dirty="0"/>
              <a:t>8) Focus throughout on the project mission and avoid being side-tracked.</a:t>
            </a:r>
          </a:p>
          <a:p>
            <a:endParaRPr lang="en-US" dirty="0"/>
          </a:p>
        </p:txBody>
      </p:sp>
      <p:sp>
        <p:nvSpPr>
          <p:cNvPr id="4" name="Slide Number Placeholder 3"/>
          <p:cNvSpPr>
            <a:spLocks noGrp="1"/>
          </p:cNvSpPr>
          <p:nvPr>
            <p:ph type="sldNum" sz="quarter" idx="5"/>
          </p:nvPr>
        </p:nvSpPr>
        <p:spPr/>
        <p:txBody>
          <a:bodyPr/>
          <a:lstStyle/>
          <a:p>
            <a:fld id="{5B6E8C21-A194-4160-8D67-B6FE5BE01A54}" type="slidenum">
              <a:rPr lang="en-US" smtClean="0"/>
              <a:t>13</a:t>
            </a:fld>
            <a:endParaRPr lang="en-US"/>
          </a:p>
        </p:txBody>
      </p:sp>
    </p:spTree>
    <p:extLst>
      <p:ext uri="{BB962C8B-B14F-4D97-AF65-F5344CB8AC3E}">
        <p14:creationId xmlns:p14="http://schemas.microsoft.com/office/powerpoint/2010/main" val="35731593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4350" indent="-514350">
              <a:buAutoNum type="arabicParenR"/>
            </a:pPr>
            <a:r>
              <a:rPr lang="en-US" sz="1200" dirty="0"/>
              <a:t>Follow the exit plan; any deviations should be cleared with the religious leader/community.</a:t>
            </a:r>
          </a:p>
          <a:p>
            <a:pPr marL="514350" indent="-514350">
              <a:buAutoNum type="arabicParenR"/>
            </a:pPr>
            <a:endParaRPr lang="en-US" sz="1200" dirty="0"/>
          </a:p>
          <a:p>
            <a:pPr marL="514350" indent="-514350">
              <a:buAutoNum type="arabicParenR"/>
            </a:pPr>
            <a:r>
              <a:rPr lang="en-US" sz="1200" dirty="0"/>
              <a:t>Follow through with any “promises” made: Financial? Resources? Support?</a:t>
            </a:r>
          </a:p>
          <a:p>
            <a:pPr marL="342900" indent="-342900">
              <a:buAutoNum type="arabicParenR"/>
            </a:pPr>
            <a:endParaRPr lang="en-US" sz="1200" dirty="0"/>
          </a:p>
          <a:p>
            <a:pPr marL="515938" indent="-515938">
              <a:buFontTx/>
              <a:buAutoNum type="arabicParenR"/>
            </a:pPr>
            <a:r>
              <a:rPr lang="en-US" sz="1200" dirty="0"/>
              <a:t>Assure the faith community receives some kind of benefit from the research conducted. </a:t>
            </a:r>
          </a:p>
          <a:p>
            <a:pPr marL="342900" indent="-342900">
              <a:buFontTx/>
              <a:buAutoNum type="arabicParenR"/>
            </a:pPr>
            <a:endParaRPr lang="en-US" sz="1200" dirty="0"/>
          </a:p>
          <a:p>
            <a:pPr marL="515938" indent="-515938">
              <a:buFontTx/>
              <a:buAutoNum type="arabicParenR"/>
            </a:pPr>
            <a:r>
              <a:rPr lang="en-US" sz="1200" dirty="0"/>
              <a:t>Provide the community with the final research report, expressing thanks for the members’ role in the project’s completion. </a:t>
            </a:r>
          </a:p>
          <a:p>
            <a:pPr marL="515938" indent="-515938">
              <a:buFontTx/>
              <a:buAutoNum type="arabicParenR"/>
            </a:pPr>
            <a:endParaRPr lang="en-US" sz="1200" dirty="0"/>
          </a:p>
          <a:p>
            <a:pPr marL="515938" indent="-515938">
              <a:buFontTx/>
              <a:buAutoNum type="arabicParenR"/>
            </a:pPr>
            <a:r>
              <a:rPr lang="en-US" sz="1200" dirty="0"/>
              <a:t>Leave the site in a condition that shows you have not caused any harm. </a:t>
            </a:r>
          </a:p>
          <a:p>
            <a:endParaRPr lang="en-US" dirty="0"/>
          </a:p>
        </p:txBody>
      </p:sp>
      <p:sp>
        <p:nvSpPr>
          <p:cNvPr id="4" name="Slide Number Placeholder 3"/>
          <p:cNvSpPr>
            <a:spLocks noGrp="1"/>
          </p:cNvSpPr>
          <p:nvPr>
            <p:ph type="sldNum" sz="quarter" idx="5"/>
          </p:nvPr>
        </p:nvSpPr>
        <p:spPr/>
        <p:txBody>
          <a:bodyPr/>
          <a:lstStyle/>
          <a:p>
            <a:fld id="{5B6E8C21-A194-4160-8D67-B6FE5BE01A54}" type="slidenum">
              <a:rPr lang="en-US" smtClean="0"/>
              <a:t>14</a:t>
            </a:fld>
            <a:endParaRPr lang="en-US"/>
          </a:p>
        </p:txBody>
      </p:sp>
    </p:spTree>
    <p:extLst>
      <p:ext uri="{BB962C8B-B14F-4D97-AF65-F5344CB8AC3E}">
        <p14:creationId xmlns:p14="http://schemas.microsoft.com/office/powerpoint/2010/main" val="20064389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arenR"/>
            </a:pPr>
            <a:r>
              <a:rPr lang="en-US" sz="1200" dirty="0"/>
              <a:t>Contact faith leader to assure receipt of your report, answer questions about it, express your gratitude again for the community’s collaboration, discuss the mutual benefits of the project, and provide your latest contact information. </a:t>
            </a:r>
          </a:p>
          <a:p>
            <a:pPr marL="342900" indent="-342900">
              <a:buAutoNum type="arabicParenR"/>
            </a:pPr>
            <a:endParaRPr lang="en-US" sz="1200" dirty="0"/>
          </a:p>
          <a:p>
            <a:pPr marL="342900" indent="-342900">
              <a:buAutoNum type="arabicParenR"/>
            </a:pPr>
            <a:r>
              <a:rPr lang="en-US" sz="1200" dirty="0"/>
              <a:t>Consider sharing your hopes for the future of the faith community, the wildlife, and ecosystems during a follow-up visit. </a:t>
            </a:r>
          </a:p>
          <a:p>
            <a:endParaRPr lang="en-US" dirty="0"/>
          </a:p>
        </p:txBody>
      </p:sp>
      <p:sp>
        <p:nvSpPr>
          <p:cNvPr id="4" name="Slide Number Placeholder 3"/>
          <p:cNvSpPr>
            <a:spLocks noGrp="1"/>
          </p:cNvSpPr>
          <p:nvPr>
            <p:ph type="sldNum" sz="quarter" idx="10"/>
          </p:nvPr>
        </p:nvSpPr>
        <p:spPr/>
        <p:txBody>
          <a:bodyPr/>
          <a:lstStyle/>
          <a:p>
            <a:fld id="{5B6E8C21-A194-4160-8D67-B6FE5BE01A54}" type="slidenum">
              <a:rPr lang="en-US" smtClean="0"/>
              <a:t>15</a:t>
            </a:fld>
            <a:endParaRPr lang="en-US"/>
          </a:p>
        </p:txBody>
      </p:sp>
    </p:spTree>
    <p:extLst>
      <p:ext uri="{BB962C8B-B14F-4D97-AF65-F5344CB8AC3E}">
        <p14:creationId xmlns:p14="http://schemas.microsoft.com/office/powerpoint/2010/main" val="569548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Interactive sessions at SCB regional congresses summer 2018 in Sarawak/Malaysia, </a:t>
            </a:r>
            <a:r>
              <a:rPr lang="en-US" sz="1200" b="0" i="0" u="none" strike="noStrike" kern="1200" baseline="0" dirty="0" err="1">
                <a:solidFill>
                  <a:schemeClr val="tx1"/>
                </a:solidFill>
                <a:latin typeface="+mn-lt"/>
                <a:ea typeface="+mn-ea"/>
                <a:cs typeface="+mn-cs"/>
              </a:rPr>
              <a:t>Jyväskylä</a:t>
            </a:r>
            <a:r>
              <a:rPr lang="en-US" sz="1200" b="0" i="0" u="none" strike="noStrike" kern="1200" baseline="0" dirty="0">
                <a:solidFill>
                  <a:schemeClr val="tx1"/>
                </a:solidFill>
                <a:latin typeface="+mn-lt"/>
                <a:ea typeface="+mn-ea"/>
                <a:cs typeface="+mn-cs"/>
              </a:rPr>
              <a:t>/Finland, Toronto/Canada, Port of Spain/Trinidad and Tobago, and Bishkek/Kyrgyzstan summer2018 yielded proposals for case studies to present at the 2019 International Congress for Conservation Biology. </a:t>
            </a:r>
          </a:p>
          <a:p>
            <a:endParaRPr lang="en-US" sz="1200" b="0" i="0" u="none" strike="noStrike" kern="1200" baseline="0" dirty="0">
              <a:solidFill>
                <a:schemeClr val="tx1"/>
              </a:solidFill>
              <a:latin typeface="+mn-lt"/>
              <a:ea typeface="+mn-ea"/>
              <a:cs typeface="+mn-cs"/>
            </a:endParaRPr>
          </a:p>
          <a:p>
            <a:r>
              <a:rPr lang="en-US" sz="1200" dirty="0"/>
              <a:t>Collecting baseline data on the Buddhist ritual of releasing animals for spiritual benefit in Cambodia and Vietnam, sharing findings with Buddhists, and facilitating sustainable practices. </a:t>
            </a:r>
            <a:br>
              <a:rPr lang="en-US" dirty="0"/>
            </a:br>
            <a:r>
              <a:rPr lang="en-US" dirty="0"/>
              <a:t>	Kit Magellan, University of Battambang, Cambodia</a:t>
            </a:r>
            <a:br>
              <a:rPr lang="en-US" dirty="0"/>
            </a:br>
            <a:r>
              <a:rPr lang="en-US" dirty="0"/>
              <a:t>	Planning, Initiating, and Implementation stages of </a:t>
            </a:r>
            <a:r>
              <a:rPr lang="en-US" i="1" dirty="0"/>
              <a:t>Guidelines for Interacting</a:t>
            </a:r>
            <a:r>
              <a:rPr lang="en-US" dirty="0"/>
              <a:t>. </a:t>
            </a:r>
          </a:p>
          <a:p>
            <a:endParaRPr lang="en-US" dirty="0"/>
          </a:p>
          <a:p>
            <a:r>
              <a:rPr lang="en-US" dirty="0"/>
              <a:t>https://conbio.org/policy/prayer-animal-release-can-embody-conservation-principles-a-call-to-action</a:t>
            </a:r>
          </a:p>
          <a:p>
            <a:endParaRPr lang="en-US" dirty="0"/>
          </a:p>
          <a:p>
            <a:r>
              <a:rPr lang="en-US" sz="1200" dirty="0"/>
              <a:t>Involving spiritual intercessors as intermediaries between local people and the spirit world to conserve tiger populations in India’s Madhya Pradesh State</a:t>
            </a:r>
          </a:p>
          <a:p>
            <a:r>
              <a:rPr lang="en-US" dirty="0"/>
              <a:t>	Shekhar </a:t>
            </a:r>
            <a:r>
              <a:rPr lang="en-US" dirty="0" err="1"/>
              <a:t>Kolipaka</a:t>
            </a:r>
            <a:r>
              <a:rPr lang="en-US" dirty="0"/>
              <a:t>, Leiden University, The Netherlands</a:t>
            </a:r>
          </a:p>
          <a:p>
            <a:r>
              <a:rPr lang="en-US" dirty="0"/>
              <a:t>	Planning and Implementation stages of </a:t>
            </a:r>
            <a:r>
              <a:rPr lang="en-US" i="1" dirty="0"/>
              <a:t>Guidelines for Interacting</a:t>
            </a:r>
            <a:r>
              <a:rPr lang="en-US" dirty="0"/>
              <a:t>. </a:t>
            </a:r>
          </a:p>
          <a:p>
            <a:endParaRPr lang="en-US" dirty="0"/>
          </a:p>
          <a:p>
            <a:r>
              <a:rPr lang="en-US" sz="1200" dirty="0"/>
              <a:t>Obtaining traditional fisher insights to help manage a biodiversity hot spot in Madagascar. </a:t>
            </a:r>
          </a:p>
          <a:p>
            <a:r>
              <a:rPr lang="en-US" sz="1200" dirty="0"/>
              <a:t>	</a:t>
            </a:r>
            <a:r>
              <a:rPr lang="en-US" dirty="0"/>
              <a:t>Thaïs </a:t>
            </a:r>
            <a:r>
              <a:rPr lang="en-US" dirty="0" err="1"/>
              <a:t>Bernos</a:t>
            </a:r>
            <a:r>
              <a:rPr lang="en-US" dirty="0"/>
              <a:t>, University of Toronto, Canada </a:t>
            </a:r>
            <a:br>
              <a:rPr lang="en-US" dirty="0"/>
            </a:br>
            <a:r>
              <a:rPr lang="en-US" dirty="0"/>
              <a:t>	Planning stages of </a:t>
            </a:r>
            <a:r>
              <a:rPr lang="en-US" i="1" dirty="0"/>
              <a:t>Guidelines for Interacting</a:t>
            </a:r>
            <a:r>
              <a:rPr lang="en-US" dirty="0"/>
              <a:t>. </a:t>
            </a:r>
            <a:endParaRPr lang="en-US" sz="1200" dirty="0"/>
          </a:p>
          <a:p>
            <a:endParaRPr lang="en-US" dirty="0"/>
          </a:p>
        </p:txBody>
      </p:sp>
      <p:sp>
        <p:nvSpPr>
          <p:cNvPr id="4" name="Slide Number Placeholder 3"/>
          <p:cNvSpPr>
            <a:spLocks noGrp="1"/>
          </p:cNvSpPr>
          <p:nvPr>
            <p:ph type="sldNum" sz="quarter" idx="5"/>
          </p:nvPr>
        </p:nvSpPr>
        <p:spPr/>
        <p:txBody>
          <a:bodyPr/>
          <a:lstStyle/>
          <a:p>
            <a:fld id="{5B6E8C21-A194-4160-8D67-B6FE5BE01A54}" type="slidenum">
              <a:rPr lang="en-US" smtClean="0"/>
              <a:t>16</a:t>
            </a:fld>
            <a:endParaRPr lang="en-US"/>
          </a:p>
        </p:txBody>
      </p:sp>
    </p:spTree>
    <p:extLst>
      <p:ext uri="{BB962C8B-B14F-4D97-AF65-F5344CB8AC3E}">
        <p14:creationId xmlns:p14="http://schemas.microsoft.com/office/powerpoint/2010/main" val="5136386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Interactive sessions at SCB regional congresses summer 2018 in Sarawak/Malaysia, </a:t>
            </a:r>
            <a:r>
              <a:rPr lang="en-US" sz="1200" b="0" i="0" u="none" strike="noStrike" kern="1200" baseline="0" dirty="0" err="1">
                <a:solidFill>
                  <a:schemeClr val="tx1"/>
                </a:solidFill>
                <a:latin typeface="+mn-lt"/>
                <a:ea typeface="+mn-ea"/>
                <a:cs typeface="+mn-cs"/>
              </a:rPr>
              <a:t>Jyväskylä</a:t>
            </a:r>
            <a:r>
              <a:rPr lang="en-US" sz="1200" b="0" i="0" u="none" strike="noStrike" kern="1200" baseline="0" dirty="0">
                <a:solidFill>
                  <a:schemeClr val="tx1"/>
                </a:solidFill>
                <a:latin typeface="+mn-lt"/>
                <a:ea typeface="+mn-ea"/>
                <a:cs typeface="+mn-cs"/>
              </a:rPr>
              <a:t>/Finland, Toronto/Canada, Port of Spain/Trinidad and Tobago, and Bishkek/Kyrgyzstan summer2018 yielded proposals for case studies to present at the 2019 International Congress for Conservation Biology. </a:t>
            </a:r>
          </a:p>
          <a:p>
            <a:endParaRPr lang="en-US" sz="1200" b="0" i="0" u="none" strike="noStrike" kern="1200" baseline="0" dirty="0">
              <a:solidFill>
                <a:schemeClr val="tx1"/>
              </a:solidFill>
              <a:latin typeface="+mn-lt"/>
              <a:ea typeface="+mn-ea"/>
              <a:cs typeface="+mn-cs"/>
            </a:endParaRPr>
          </a:p>
          <a:p>
            <a:r>
              <a:rPr lang="en-US" sz="1200" dirty="0"/>
              <a:t>Collecting baseline data on the Buddhist ritual of releasing animals for spiritual benefit in Cambodia and Vietnam, sharing findings with Buddhists, and facilitating sustainable practices. </a:t>
            </a:r>
            <a:br>
              <a:rPr lang="en-US" dirty="0"/>
            </a:br>
            <a:r>
              <a:rPr lang="en-US" dirty="0"/>
              <a:t>	Kit Magellan, University of Battambang, Cambodia</a:t>
            </a:r>
            <a:br>
              <a:rPr lang="en-US" dirty="0"/>
            </a:br>
            <a:r>
              <a:rPr lang="en-US" dirty="0"/>
              <a:t>	Planning, Initiating, and Implementation stages of </a:t>
            </a:r>
            <a:r>
              <a:rPr lang="en-US" i="1" dirty="0"/>
              <a:t>Guidelines for Interacting</a:t>
            </a:r>
            <a:r>
              <a:rPr lang="en-US" dirty="0"/>
              <a:t>. </a:t>
            </a:r>
          </a:p>
          <a:p>
            <a:endParaRPr lang="en-US" dirty="0"/>
          </a:p>
          <a:p>
            <a:r>
              <a:rPr lang="en-US" sz="1200" dirty="0"/>
              <a:t>Involving spiritual intercessors as intermediaries between local people and the spirit world to conserve tiger populations in India’s Madhya Pradesh State</a:t>
            </a:r>
          </a:p>
          <a:p>
            <a:r>
              <a:rPr lang="en-US" dirty="0"/>
              <a:t>	Shekhar </a:t>
            </a:r>
            <a:r>
              <a:rPr lang="en-US" dirty="0" err="1"/>
              <a:t>Kolipaka</a:t>
            </a:r>
            <a:r>
              <a:rPr lang="en-US" dirty="0"/>
              <a:t>, Leiden University, The Netherlands</a:t>
            </a:r>
          </a:p>
          <a:p>
            <a:r>
              <a:rPr lang="en-US" dirty="0"/>
              <a:t>	Planning and Implementation stages of </a:t>
            </a:r>
            <a:r>
              <a:rPr lang="en-US" i="1" dirty="0"/>
              <a:t>Guidelines for Interacting</a:t>
            </a:r>
            <a:r>
              <a:rPr lang="en-US" dirty="0"/>
              <a:t>. </a:t>
            </a:r>
          </a:p>
          <a:p>
            <a:endParaRPr lang="en-US" dirty="0"/>
          </a:p>
          <a:p>
            <a:r>
              <a:rPr lang="en-US" sz="1200" dirty="0"/>
              <a:t>Obtaining traditional fisher insights to help manage a biodiversity hot spot in Madagascar. </a:t>
            </a:r>
          </a:p>
          <a:p>
            <a:r>
              <a:rPr lang="en-US" sz="1200" dirty="0"/>
              <a:t>	</a:t>
            </a:r>
            <a:r>
              <a:rPr lang="en-US" dirty="0"/>
              <a:t>Thaïs </a:t>
            </a:r>
            <a:r>
              <a:rPr lang="en-US" dirty="0" err="1"/>
              <a:t>Bernos</a:t>
            </a:r>
            <a:r>
              <a:rPr lang="en-US" dirty="0"/>
              <a:t>, University of Toronto, Canada </a:t>
            </a:r>
            <a:br>
              <a:rPr lang="en-US" dirty="0"/>
            </a:br>
            <a:r>
              <a:rPr lang="en-US" dirty="0"/>
              <a:t>	Planning stages of </a:t>
            </a:r>
            <a:r>
              <a:rPr lang="en-US" i="1" dirty="0"/>
              <a:t>Guidelines for Interacting</a:t>
            </a:r>
            <a:r>
              <a:rPr lang="en-US" dirty="0"/>
              <a:t>. </a:t>
            </a:r>
            <a:endParaRPr lang="en-US" sz="1200" dirty="0"/>
          </a:p>
          <a:p>
            <a:endParaRPr lang="en-US" dirty="0"/>
          </a:p>
        </p:txBody>
      </p:sp>
      <p:sp>
        <p:nvSpPr>
          <p:cNvPr id="4" name="Slide Number Placeholder 3"/>
          <p:cNvSpPr>
            <a:spLocks noGrp="1"/>
          </p:cNvSpPr>
          <p:nvPr>
            <p:ph type="sldNum" sz="quarter" idx="5"/>
          </p:nvPr>
        </p:nvSpPr>
        <p:spPr/>
        <p:txBody>
          <a:bodyPr/>
          <a:lstStyle/>
          <a:p>
            <a:fld id="{5B6E8C21-A194-4160-8D67-B6FE5BE01A54}" type="slidenum">
              <a:rPr lang="en-US" smtClean="0"/>
              <a:t>17</a:t>
            </a:fld>
            <a:endParaRPr lang="en-US"/>
          </a:p>
        </p:txBody>
      </p:sp>
    </p:spTree>
    <p:extLst>
      <p:ext uri="{BB962C8B-B14F-4D97-AF65-F5344CB8AC3E}">
        <p14:creationId xmlns:p14="http://schemas.microsoft.com/office/powerpoint/2010/main" val="2000368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RCBWG Mission “strengthen the collaboration between faith traditions and conservation” and “promote awareness of the importance of this collaboration within SCB.”</a:t>
            </a:r>
          </a:p>
          <a:p>
            <a:r>
              <a:rPr lang="en-US" dirty="0"/>
              <a:t>Pew Surveys: </a:t>
            </a:r>
          </a:p>
          <a:p>
            <a:r>
              <a:rPr lang="en-US" dirty="0"/>
              <a:t>Pew’s World 2010 census etc. http://www.pewforum.org/2012/12/18/global-religious-landscape-exec = </a:t>
            </a:r>
            <a:r>
              <a:rPr lang="en-US" sz="1200" b="0" i="0" u="none" strike="noStrike" kern="1200" baseline="0" dirty="0">
                <a:solidFill>
                  <a:schemeClr val="tx1"/>
                </a:solidFill>
                <a:latin typeface="+mn-lt"/>
                <a:ea typeface="+mn-ea"/>
                <a:cs typeface="+mn-cs"/>
              </a:rPr>
              <a:t>5.8 of 6.9 billion</a:t>
            </a:r>
            <a:br>
              <a:rPr lang="en-US" dirty="0"/>
            </a:br>
            <a:r>
              <a:rPr lang="en-US" dirty="0"/>
              <a:t>Pew’s US Religious Landscape Study 2014: http://www.pewforum.org/2015/11/03/u-s-public-becoming-less-religious/ = 250 million</a:t>
            </a:r>
            <a:br>
              <a:rPr lang="en-US" dirty="0"/>
            </a:br>
            <a:endParaRPr lang="en-US" dirty="0"/>
          </a:p>
          <a:p>
            <a:r>
              <a:rPr lang="en-US" sz="1200" dirty="0"/>
              <a:t>~84% of the world population surveyed in 2010; 77% of people in the US surveyed in 2014 self-affiliate with a religion.</a:t>
            </a:r>
          </a:p>
          <a:p>
            <a:r>
              <a:rPr lang="en-US" sz="1100" dirty="0"/>
              <a:t>	Inform for decision-making and action</a:t>
            </a:r>
          </a:p>
          <a:p>
            <a:r>
              <a:rPr lang="en-US" sz="1100" dirty="0"/>
              <a:t>	Involve in implementing solutions</a:t>
            </a:r>
          </a:p>
          <a:p>
            <a:r>
              <a:rPr lang="en-US" sz="1100" dirty="0"/>
              <a:t>	Advocate policies needed at specific levels of governance</a:t>
            </a:r>
          </a:p>
          <a:p>
            <a:endParaRPr lang="en-US" sz="1200" dirty="0"/>
          </a:p>
          <a:p>
            <a:r>
              <a:rPr lang="en-US" sz="1200" dirty="0"/>
              <a:t>Respond to religious organizations desiring scientific information.</a:t>
            </a:r>
          </a:p>
          <a:p>
            <a:r>
              <a:rPr lang="en-US" sz="1200" dirty="0"/>
              <a:t>	</a:t>
            </a:r>
          </a:p>
          <a:p>
            <a:r>
              <a:rPr lang="en-US" sz="1200" dirty="0"/>
              <a:t>Approval of leaders/communities often needed for scientific projects. </a:t>
            </a:r>
            <a:endParaRPr lang="en-US" sz="1050" dirty="0"/>
          </a:p>
          <a:p>
            <a:endParaRPr lang="en-US" dirty="0"/>
          </a:p>
        </p:txBody>
      </p:sp>
      <p:sp>
        <p:nvSpPr>
          <p:cNvPr id="4" name="Slide Number Placeholder 3"/>
          <p:cNvSpPr>
            <a:spLocks noGrp="1"/>
          </p:cNvSpPr>
          <p:nvPr>
            <p:ph type="sldNum" sz="quarter" idx="5"/>
          </p:nvPr>
        </p:nvSpPr>
        <p:spPr/>
        <p:txBody>
          <a:bodyPr/>
          <a:lstStyle/>
          <a:p>
            <a:fld id="{5B6E8C21-A194-4160-8D67-B6FE5BE01A54}" type="slidenum">
              <a:rPr lang="en-US" smtClean="0"/>
              <a:t>2</a:t>
            </a:fld>
            <a:endParaRPr lang="en-US"/>
          </a:p>
        </p:txBody>
      </p:sp>
    </p:spTree>
    <p:extLst>
      <p:ext uri="{BB962C8B-B14F-4D97-AF65-F5344CB8AC3E}">
        <p14:creationId xmlns:p14="http://schemas.microsoft.com/office/powerpoint/2010/main" val="1810598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“self inflicted” according to SCB members at the International Marine Conservation Congress, Newfoundland 2016.</a:t>
            </a:r>
            <a:br>
              <a:rPr lang="en-US" dirty="0"/>
            </a:br>
            <a:r>
              <a:rPr lang="en-US" dirty="0"/>
              <a:t>June 2009 Pew Research Survey: “</a:t>
            </a:r>
            <a:r>
              <a:rPr lang="en-US" sz="1200" b="0" i="0" u="none" strike="noStrike" kern="1200" dirty="0">
                <a:solidFill>
                  <a:schemeClr val="tx1"/>
                </a:solidFill>
                <a:effectLst/>
                <a:latin typeface="+mn-lt"/>
                <a:ea typeface="+mn-ea"/>
                <a:cs typeface="+mn-cs"/>
              </a:rPr>
              <a:t>While the public holds scientists in high regard, many scientists offer unfavorable, if not critical, assessments of the public’s knowledge and expectations. Fully 85% see the public’s lack of scientific knowledge as a major problem for science, and nearly half (49%) fault the public for having unrealistic expectations about the speed of scientific achievements.</a:t>
            </a:r>
            <a:r>
              <a:rPr lang="en-US" dirty="0"/>
              <a:t>”  http://www.people-press.org/2009/07/09/public-praises-science-scientists-fault-public-media/. “</a:t>
            </a:r>
            <a:r>
              <a:rPr lang="en-US" sz="1200" b="0" i="0" u="none" strike="noStrike" kern="1200" dirty="0">
                <a:solidFill>
                  <a:schemeClr val="tx1"/>
                </a:solidFill>
                <a:effectLst/>
                <a:latin typeface="+mn-lt"/>
                <a:ea typeface="+mn-ea"/>
                <a:cs typeface="+mn-cs"/>
              </a:rPr>
              <a:t>While scientists are generally upbeat about the state of their profession, they do see several obstacles to conducting high-quality basic research. As might be expected, by far the biggest impediment is a lack of funding; more than eight-in-ten say this is a very serious (46%) or a serious (41%) impediment to research.</a:t>
            </a:r>
            <a:r>
              <a:rPr lang="en-US" dirty="0"/>
              <a:t>”</a:t>
            </a:r>
          </a:p>
          <a:p>
            <a:endParaRPr lang="en-US" dirty="0"/>
          </a:p>
          <a:p>
            <a:r>
              <a:rPr lang="en-US" sz="1400" dirty="0"/>
              <a:t>Some scientists’ reluctance to engage faith leaders and communities</a:t>
            </a:r>
          </a:p>
          <a:p>
            <a:r>
              <a:rPr lang="en-US" sz="1400" dirty="0"/>
              <a:t>	</a:t>
            </a:r>
            <a:r>
              <a:rPr lang="en-US" sz="1200" dirty="0"/>
              <a:t>Negative views of religions as causes of strife and violence in the world</a:t>
            </a:r>
            <a:br>
              <a:rPr lang="en-US" sz="1200" dirty="0"/>
            </a:br>
            <a:r>
              <a:rPr lang="en-US" sz="1200" dirty="0"/>
              <a:t>	Biases and assumptions about religions in general and/or in particular</a:t>
            </a:r>
          </a:p>
          <a:p>
            <a:r>
              <a:rPr lang="en-US" sz="1200" dirty="0"/>
              <a:t>	Negative experiences (e.g., science denial)</a:t>
            </a:r>
          </a:p>
          <a:p>
            <a:r>
              <a:rPr lang="en-US" sz="1200" dirty="0"/>
              <a:t>	Discomfort with religious and spiritual ways of thinking beyond material reality</a:t>
            </a:r>
          </a:p>
          <a:p>
            <a:r>
              <a:rPr lang="en-US" sz="1200" dirty="0"/>
              <a:t>	Desire to work only within their fields of expertise.</a:t>
            </a:r>
          </a:p>
          <a:p>
            <a:r>
              <a:rPr lang="en-US" sz="1200" dirty="0"/>
              <a:t>	</a:t>
            </a:r>
            <a:br>
              <a:rPr lang="en-US" sz="1400" dirty="0"/>
            </a:br>
            <a:r>
              <a:rPr lang="en-US" sz="1400" dirty="0"/>
              <a:t>Need to overcome “self-inflicted” impediments to</a:t>
            </a:r>
          </a:p>
          <a:p>
            <a:r>
              <a:rPr lang="en-US" sz="1400" dirty="0"/>
              <a:t>	</a:t>
            </a:r>
            <a:r>
              <a:rPr lang="en-US" sz="1200" dirty="0"/>
              <a:t>Succeed in projects requiring help from religious leaders/communities</a:t>
            </a:r>
          </a:p>
          <a:p>
            <a:r>
              <a:rPr lang="en-US" sz="1200" dirty="0"/>
              <a:t>	Initiate projects requiring permission from religious leaders/communities</a:t>
            </a:r>
            <a:br>
              <a:rPr lang="en-US" sz="1200" dirty="0"/>
            </a:br>
            <a:r>
              <a:rPr lang="en-US" sz="1200" dirty="0"/>
              <a:t>	Remove obstacles to conducting high-quality research</a:t>
            </a:r>
            <a:br>
              <a:rPr lang="en-US" sz="1200" dirty="0"/>
            </a:br>
            <a:r>
              <a:rPr lang="en-US" sz="1200" dirty="0"/>
              <a:t>	Help build a more well-informed society for making decisions.</a:t>
            </a:r>
          </a:p>
          <a:p>
            <a:endParaRPr lang="en-US" dirty="0"/>
          </a:p>
        </p:txBody>
      </p:sp>
      <p:sp>
        <p:nvSpPr>
          <p:cNvPr id="4" name="Slide Number Placeholder 3"/>
          <p:cNvSpPr>
            <a:spLocks noGrp="1"/>
          </p:cNvSpPr>
          <p:nvPr>
            <p:ph type="sldNum" sz="quarter" idx="5"/>
          </p:nvPr>
        </p:nvSpPr>
        <p:spPr/>
        <p:txBody>
          <a:bodyPr/>
          <a:lstStyle/>
          <a:p>
            <a:fld id="{5B6E8C21-A194-4160-8D67-B6FE5BE01A54}" type="slidenum">
              <a:rPr lang="en-US" smtClean="0"/>
              <a:t>3</a:t>
            </a:fld>
            <a:endParaRPr lang="en-US"/>
          </a:p>
        </p:txBody>
      </p:sp>
    </p:spTree>
    <p:extLst>
      <p:ext uri="{BB962C8B-B14F-4D97-AF65-F5344CB8AC3E}">
        <p14:creationId xmlns:p14="http://schemas.microsoft.com/office/powerpoint/2010/main" val="2398172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Best Practices Project Survey 2016, input at regional and international congresses 2016-2017, annotations by survey respondents and participants in congresses, comments and annotations by members of the Religion and Conservation Biology Working Group, and comments by partners of the Alliance for Religions and Conservation </a:t>
            </a:r>
            <a:r>
              <a:rPr lang="en-US" sz="1050" dirty="0">
                <a:solidFill>
                  <a:srgbClr val="00B050"/>
                </a:solidFill>
                <a:hlinkClick r:id="rId3">
                  <a:extLst>
                    <a:ext uri="{A12FA001-AC4F-418D-AE19-62706E023703}">
                      <ahyp:hlinkClr xmlns:ahyp="http://schemas.microsoft.com/office/drawing/2018/hyperlinkcolor" val="tx"/>
                    </a:ext>
                  </a:extLst>
                </a:hlinkClick>
              </a:rPr>
              <a:t>http://conbio.informz.net/CONBIO/data/images/1%20RCBWG%20BP%20Guidelines%202-2018.pdf</a:t>
            </a:r>
            <a:endParaRPr lang="en-US" sz="1050" dirty="0">
              <a:solidFill>
                <a:srgbClr val="00B050"/>
              </a:solidFill>
            </a:endParaRPr>
          </a:p>
        </p:txBody>
      </p:sp>
      <p:sp>
        <p:nvSpPr>
          <p:cNvPr id="4" name="Slide Number Placeholder 3"/>
          <p:cNvSpPr>
            <a:spLocks noGrp="1"/>
          </p:cNvSpPr>
          <p:nvPr>
            <p:ph type="sldNum" sz="quarter" idx="5"/>
          </p:nvPr>
        </p:nvSpPr>
        <p:spPr/>
        <p:txBody>
          <a:bodyPr/>
          <a:lstStyle/>
          <a:p>
            <a:fld id="{5B6E8C21-A194-4160-8D67-B6FE5BE01A54}" type="slidenum">
              <a:rPr lang="en-US" smtClean="0"/>
              <a:t>5</a:t>
            </a:fld>
            <a:endParaRPr lang="en-US"/>
          </a:p>
        </p:txBody>
      </p:sp>
    </p:spTree>
    <p:extLst>
      <p:ext uri="{BB962C8B-B14F-4D97-AF65-F5344CB8AC3E}">
        <p14:creationId xmlns:p14="http://schemas.microsoft.com/office/powerpoint/2010/main" val="1685037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arenR"/>
            </a:pPr>
            <a:r>
              <a:rPr lang="en-US" sz="1200" dirty="0"/>
              <a:t>Develop a well-constructed conservation research and/or practice project from commencement to termination that you will explain to the leaders/members of the faith-based community, seek their input on and help with the project, discern how the project can be beneficial to the community, and revise accordingly. Assure clear goals, data to collect, and methodology you will use. Think carefully about how to explain your project in language and ways in which the faith leader and members of the community will understand. </a:t>
            </a:r>
            <a:br>
              <a:rPr lang="en-US" sz="1200" dirty="0"/>
            </a:br>
            <a:endParaRPr lang="en-US" sz="1200" dirty="0"/>
          </a:p>
          <a:p>
            <a:pPr marL="342900" indent="-342900">
              <a:buFontTx/>
              <a:buAutoNum type="arabicParenR"/>
            </a:pPr>
            <a:r>
              <a:rPr lang="en-US" sz="1200" dirty="0"/>
              <a:t>Anticipate spending considerable time developing a relationship with the faith leader/s  and community/</a:t>
            </a:r>
            <a:r>
              <a:rPr lang="en-US" sz="1200" dirty="0" err="1"/>
              <a:t>ies</a:t>
            </a:r>
            <a:r>
              <a:rPr lang="en-US" sz="1200" dirty="0"/>
              <a:t>, think about benefits of the project to the faith community, and build requisite time into your research or practice plan to accommodate interaction. </a:t>
            </a:r>
            <a:br>
              <a:rPr lang="en-US" sz="1200" dirty="0"/>
            </a:br>
            <a:endParaRPr lang="en-US" sz="1200" dirty="0"/>
          </a:p>
          <a:p>
            <a:pPr marL="342900" indent="-342900">
              <a:buFontTx/>
              <a:buAutoNum type="arabicParenR"/>
            </a:pPr>
            <a:r>
              <a:rPr lang="en-US" sz="1200" dirty="0"/>
              <a:t>Identify the leader/s, faith community/</a:t>
            </a:r>
            <a:r>
              <a:rPr lang="en-US" sz="1200" dirty="0" err="1"/>
              <a:t>ies</a:t>
            </a:r>
            <a:r>
              <a:rPr lang="en-US" sz="1200" dirty="0"/>
              <a:t>, and any hierarchical norms to assure you know to whom you should be speaking and the deference toward individuals that are expected. </a:t>
            </a:r>
          </a:p>
          <a:p>
            <a:endParaRPr lang="en-US" dirty="0"/>
          </a:p>
        </p:txBody>
      </p:sp>
      <p:sp>
        <p:nvSpPr>
          <p:cNvPr id="4" name="Slide Number Placeholder 3"/>
          <p:cNvSpPr>
            <a:spLocks noGrp="1"/>
          </p:cNvSpPr>
          <p:nvPr>
            <p:ph type="sldNum" sz="quarter" idx="10"/>
          </p:nvPr>
        </p:nvSpPr>
        <p:spPr/>
        <p:txBody>
          <a:bodyPr/>
          <a:lstStyle/>
          <a:p>
            <a:fld id="{5B6E8C21-A194-4160-8D67-B6FE5BE01A54}" type="slidenum">
              <a:rPr lang="en-US" smtClean="0"/>
              <a:t>6</a:t>
            </a:fld>
            <a:endParaRPr lang="en-US"/>
          </a:p>
        </p:txBody>
      </p:sp>
    </p:spTree>
    <p:extLst>
      <p:ext uri="{BB962C8B-B14F-4D97-AF65-F5344CB8AC3E}">
        <p14:creationId xmlns:p14="http://schemas.microsoft.com/office/powerpoint/2010/main" val="931979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2100" indent="-292100"/>
            <a:r>
              <a:rPr lang="en-US" sz="1200" dirty="0"/>
              <a:t>4) Learn as much as you can about the makeup and interaction of men, women, and children in the community and if there are restrictions on involving them in conservation projects. </a:t>
            </a:r>
          </a:p>
          <a:p>
            <a:endParaRPr lang="en-US" sz="1200" dirty="0"/>
          </a:p>
          <a:p>
            <a:pPr marL="292100" indent="-292100"/>
            <a:r>
              <a:rPr lang="en-US" sz="1200" dirty="0"/>
              <a:t>5) Prepare to be respectful of the leaders/members of communities as persons who may have a faith perspective that is different from yours. </a:t>
            </a:r>
          </a:p>
          <a:p>
            <a:endParaRPr lang="en-US" sz="1200" dirty="0"/>
          </a:p>
          <a:p>
            <a:pPr marL="292100" indent="-292100"/>
            <a:r>
              <a:rPr lang="en-US" sz="1200" dirty="0"/>
              <a:t>6) Learn about the faith practiced in the community by consulting basic sources and prepare to listen and learn from leaders and members of the faith community about localized expressions of their faith.</a:t>
            </a:r>
          </a:p>
          <a:p>
            <a:endParaRPr lang="en-US" sz="1200" dirty="0"/>
          </a:p>
          <a:p>
            <a:pPr marL="292100" indent="-292100"/>
            <a:r>
              <a:rPr lang="en-US" sz="1200" dirty="0"/>
              <a:t>7) Be aware that faith leaders/community members may be politically sophisticated, know more about the locale than the researcher, and willing to take risks motivated by their faith. </a:t>
            </a:r>
          </a:p>
          <a:p>
            <a:endParaRPr lang="en-US" dirty="0"/>
          </a:p>
        </p:txBody>
      </p:sp>
      <p:sp>
        <p:nvSpPr>
          <p:cNvPr id="4" name="Slide Number Placeholder 3"/>
          <p:cNvSpPr>
            <a:spLocks noGrp="1"/>
          </p:cNvSpPr>
          <p:nvPr>
            <p:ph type="sldNum" sz="quarter" idx="10"/>
          </p:nvPr>
        </p:nvSpPr>
        <p:spPr/>
        <p:txBody>
          <a:bodyPr/>
          <a:lstStyle/>
          <a:p>
            <a:fld id="{5B6E8C21-A194-4160-8D67-B6FE5BE01A54}" type="slidenum">
              <a:rPr lang="en-US" smtClean="0"/>
              <a:t>7</a:t>
            </a:fld>
            <a:endParaRPr lang="en-US"/>
          </a:p>
        </p:txBody>
      </p:sp>
    </p:spTree>
    <p:extLst>
      <p:ext uri="{BB962C8B-B14F-4D97-AF65-F5344CB8AC3E}">
        <p14:creationId xmlns:p14="http://schemas.microsoft.com/office/powerpoint/2010/main" val="931979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4488" indent="-344488"/>
            <a:r>
              <a:rPr lang="en-US" sz="1200" dirty="0"/>
              <a:t> 8) Learn as much as you can about the economic and social needs of the community that cannot be separated from conservation biology issues slated for studying, and be able to share how the community can benefit from your project. </a:t>
            </a:r>
          </a:p>
          <a:p>
            <a:endParaRPr lang="en-US" sz="1200" dirty="0"/>
          </a:p>
          <a:p>
            <a:pPr marL="344488" indent="-344488"/>
            <a:r>
              <a:rPr lang="en-US" sz="1200" dirty="0"/>
              <a:t> 9) Recognize the jurisdictions within which the faith community is functioning, its interactions with other religious communities in the area, and the sovereignties that affect them. To fail to fully and respectfully understand the jurisdictions, customs, and social needs may offend the community, impede the project’s progress, and diminish results. </a:t>
            </a:r>
          </a:p>
          <a:p>
            <a:endParaRPr lang="en-US" sz="1200" dirty="0"/>
          </a:p>
          <a:p>
            <a:pPr marL="344488" indent="-344488"/>
            <a:r>
              <a:rPr lang="en-US" sz="1200" dirty="0"/>
              <a:t>10) Identify a potential liaison person who is respected, trusted by the local faith community to assure a local connection, and can speak the language used in the community, but be prepared for the leader to recommend an alternate liaison. </a:t>
            </a:r>
          </a:p>
          <a:p>
            <a:endParaRPr lang="en-US" sz="1200" dirty="0"/>
          </a:p>
          <a:p>
            <a:pPr marL="344488" indent="-344488"/>
            <a:r>
              <a:rPr lang="en-US" sz="1200" dirty="0"/>
              <a:t>11) Think about gifts that you may want to give to leaders/members of the community for their cooperation. </a:t>
            </a:r>
            <a:endParaRPr lang="en-US" sz="1800" dirty="0"/>
          </a:p>
          <a:p>
            <a:r>
              <a:rPr lang="en-US" sz="1200" dirty="0"/>
              <a:t> </a:t>
            </a:r>
            <a:endParaRPr lang="en-US" dirty="0"/>
          </a:p>
        </p:txBody>
      </p:sp>
      <p:sp>
        <p:nvSpPr>
          <p:cNvPr id="4" name="Slide Number Placeholder 3"/>
          <p:cNvSpPr>
            <a:spLocks noGrp="1"/>
          </p:cNvSpPr>
          <p:nvPr>
            <p:ph type="sldNum" sz="quarter" idx="5"/>
          </p:nvPr>
        </p:nvSpPr>
        <p:spPr/>
        <p:txBody>
          <a:bodyPr/>
          <a:lstStyle/>
          <a:p>
            <a:fld id="{5B6E8C21-A194-4160-8D67-B6FE5BE01A54}" type="slidenum">
              <a:rPr lang="en-US" smtClean="0"/>
              <a:t>8</a:t>
            </a:fld>
            <a:endParaRPr lang="en-US"/>
          </a:p>
        </p:txBody>
      </p:sp>
    </p:spTree>
    <p:extLst>
      <p:ext uri="{BB962C8B-B14F-4D97-AF65-F5344CB8AC3E}">
        <p14:creationId xmlns:p14="http://schemas.microsoft.com/office/powerpoint/2010/main" val="4094435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arenR"/>
            </a:pPr>
            <a:r>
              <a:rPr lang="en-US" dirty="0"/>
              <a:t>Make an appointment for a personal visit with the faith leader/s and be prepared to explain a well-organized conservation research and/or practice project from commencement to closure that is open to revision based on the leader/s input. Ask if you can bring with you someone in the locale who can translate or otherwise facilitate your interaction with the leader/community, especially if you are not proficient in the community’s language, and be prepared for alternate suggestions of a liaison. </a:t>
            </a:r>
          </a:p>
          <a:p>
            <a:pPr marL="342900" indent="-342900">
              <a:buAutoNum type="arabicParenR"/>
            </a:pPr>
            <a:endParaRPr lang="en-US" dirty="0"/>
          </a:p>
          <a:p>
            <a:pPr marL="342900" indent="-342900">
              <a:buAutoNum type="arabicParenR"/>
            </a:pPr>
            <a:r>
              <a:rPr lang="en-US" dirty="0"/>
              <a:t>Be humble toward and respectful of the leader and his/her faith tradition’s view of the human-Earth relationship (e.g., recognize that caring for, protecting, and conserving species, </a:t>
            </a:r>
            <a:r>
              <a:rPr lang="en-US" dirty="0" err="1"/>
              <a:t>abiota</a:t>
            </a:r>
            <a:r>
              <a:rPr lang="en-US" dirty="0"/>
              <a:t>, natural places, and Earth is inherent in some faith traditions). When appropriate, share your knowledge about connections between protecting/caring for Earth and protecting global health and well-being. </a:t>
            </a:r>
          </a:p>
          <a:p>
            <a:pPr marL="342900" indent="-342900">
              <a:buAutoNum type="arabicParenR"/>
            </a:pPr>
            <a:endParaRPr lang="en-US" dirty="0"/>
          </a:p>
          <a:p>
            <a:pPr marL="342900" indent="-342900">
              <a:buAutoNum type="arabicParenR"/>
            </a:pPr>
            <a:r>
              <a:rPr lang="en-US" dirty="0"/>
              <a:t>If possible, identify a mutually agreeable regular time to listen, build trust, develop rapport, and update the leaders/members of the faith community; continuous, long-term engagement is critical to a successful outcome of a project. </a:t>
            </a:r>
          </a:p>
          <a:p>
            <a:endParaRPr lang="en-US" dirty="0"/>
          </a:p>
        </p:txBody>
      </p:sp>
      <p:sp>
        <p:nvSpPr>
          <p:cNvPr id="4" name="Slide Number Placeholder 3"/>
          <p:cNvSpPr>
            <a:spLocks noGrp="1"/>
          </p:cNvSpPr>
          <p:nvPr>
            <p:ph type="sldNum" sz="quarter" idx="5"/>
          </p:nvPr>
        </p:nvSpPr>
        <p:spPr/>
        <p:txBody>
          <a:bodyPr/>
          <a:lstStyle/>
          <a:p>
            <a:fld id="{5B6E8C21-A194-4160-8D67-B6FE5BE01A54}" type="slidenum">
              <a:rPr lang="en-US" smtClean="0"/>
              <a:t>9</a:t>
            </a:fld>
            <a:endParaRPr lang="en-US"/>
          </a:p>
        </p:txBody>
      </p:sp>
    </p:spTree>
    <p:extLst>
      <p:ext uri="{BB962C8B-B14F-4D97-AF65-F5344CB8AC3E}">
        <p14:creationId xmlns:p14="http://schemas.microsoft.com/office/powerpoint/2010/main" val="788169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7663" indent="-347663"/>
            <a:r>
              <a:rPr lang="en-US" dirty="0"/>
              <a:t>4)  If appropriate and comfortable for the researcher, consider approaching the leader as a person of faith in the subject of the community’s worship or another faith to which you ascribe. </a:t>
            </a:r>
          </a:p>
          <a:p>
            <a:endParaRPr lang="en-US" dirty="0"/>
          </a:p>
          <a:p>
            <a:pPr marL="347663" indent="-347663"/>
            <a:r>
              <a:rPr lang="en-US" dirty="0"/>
              <a:t>5)  When planning to work with native/indigenous people, be cognizant of their past, especially of their having been disenfranchised and/or oppressed by outsiders/colonizers. </a:t>
            </a:r>
          </a:p>
          <a:p>
            <a:endParaRPr lang="en-US" dirty="0"/>
          </a:p>
          <a:p>
            <a:pPr marL="347663" indent="-347663"/>
            <a:r>
              <a:rPr lang="en-US" dirty="0"/>
              <a:t>6)  Confirm your pre-engagement understanding of the makeup and interaction of men, women, and children in the community and if there are any cultural rules about involving any in the conservation project. </a:t>
            </a:r>
          </a:p>
          <a:p>
            <a:endParaRPr lang="en-US" dirty="0"/>
          </a:p>
          <a:p>
            <a:pPr marL="347663" indent="-347663"/>
            <a:r>
              <a:rPr lang="en-US" dirty="0"/>
              <a:t>7)  Agree on mutually-beneficial outcomes in a relationship that is collaborative; avoid aiming for a researcher-faith community relationship that is oriented ultimately toward answering “How much can I get out of this community?” or “How can this community help me network and reach people with my own agenda?”</a:t>
            </a:r>
          </a:p>
          <a:p>
            <a:endParaRPr lang="en-US" dirty="0"/>
          </a:p>
        </p:txBody>
      </p:sp>
      <p:sp>
        <p:nvSpPr>
          <p:cNvPr id="4" name="Slide Number Placeholder 3"/>
          <p:cNvSpPr>
            <a:spLocks noGrp="1"/>
          </p:cNvSpPr>
          <p:nvPr>
            <p:ph type="sldNum" sz="quarter" idx="5"/>
          </p:nvPr>
        </p:nvSpPr>
        <p:spPr/>
        <p:txBody>
          <a:bodyPr/>
          <a:lstStyle/>
          <a:p>
            <a:fld id="{5B6E8C21-A194-4160-8D67-B6FE5BE01A54}" type="slidenum">
              <a:rPr lang="en-US" smtClean="0"/>
              <a:t>10</a:t>
            </a:fld>
            <a:endParaRPr lang="en-US"/>
          </a:p>
        </p:txBody>
      </p:sp>
    </p:spTree>
    <p:extLst>
      <p:ext uri="{BB962C8B-B14F-4D97-AF65-F5344CB8AC3E}">
        <p14:creationId xmlns:p14="http://schemas.microsoft.com/office/powerpoint/2010/main" val="1679796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8/15/2022</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8/15/2022</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143DB4B-814D-4F13-BF8C-2F4D10DD1FF3}"/>
              </a:ext>
            </a:extLst>
          </p:cNvPr>
          <p:cNvSpPr>
            <a:spLocks noGrp="1"/>
          </p:cNvSpPr>
          <p:nvPr>
            <p:ph type="subTitle" idx="1"/>
          </p:nvPr>
        </p:nvSpPr>
        <p:spPr>
          <a:xfrm>
            <a:off x="287079" y="3062451"/>
            <a:ext cx="11589488" cy="3643148"/>
          </a:xfrm>
        </p:spPr>
        <p:txBody>
          <a:bodyPr>
            <a:noAutofit/>
          </a:bodyPr>
          <a:lstStyle/>
          <a:p>
            <a:r>
              <a:rPr lang="en-US" sz="2800" dirty="0">
                <a:solidFill>
                  <a:schemeClr val="tx1"/>
                </a:solidFill>
                <a:effectLst>
                  <a:glow rad="38100">
                    <a:schemeClr val="bg1">
                      <a:lumMod val="50000"/>
                      <a:lumOff val="50000"/>
                      <a:alpha val="20000"/>
                    </a:schemeClr>
                  </a:glow>
                </a:effectLst>
              </a:rPr>
              <a:t>Jame Schaefer Ph.D., Marquette University</a:t>
            </a:r>
            <a:br>
              <a:rPr lang="en-US" sz="2800" dirty="0">
                <a:solidFill>
                  <a:schemeClr val="tx1"/>
                </a:solidFill>
                <a:effectLst>
                  <a:glow rad="38100">
                    <a:schemeClr val="bg1">
                      <a:lumMod val="50000"/>
                      <a:lumOff val="50000"/>
                      <a:alpha val="20000"/>
                    </a:schemeClr>
                  </a:glow>
                </a:effectLst>
              </a:rPr>
            </a:br>
            <a:endParaRPr lang="en-US" sz="2400" dirty="0">
              <a:solidFill>
                <a:schemeClr val="tx1"/>
              </a:solidFill>
              <a:effectLst>
                <a:glow rad="38100">
                  <a:schemeClr val="bg1">
                    <a:lumMod val="50000"/>
                    <a:lumOff val="50000"/>
                    <a:alpha val="20000"/>
                  </a:schemeClr>
                </a:glow>
              </a:effectLst>
            </a:endParaRPr>
          </a:p>
          <a:p>
            <a:r>
              <a:rPr lang="en-US" sz="2800" dirty="0">
                <a:solidFill>
                  <a:schemeClr val="tx1"/>
                </a:solidFill>
                <a:effectLst>
                  <a:glow rad="38100">
                    <a:schemeClr val="bg1">
                      <a:lumMod val="50000"/>
                      <a:lumOff val="50000"/>
                      <a:alpha val="20000"/>
                    </a:schemeClr>
                  </a:glow>
                </a:effectLst>
              </a:rPr>
              <a:t>Symposium Featuring Case Studies by Conservation Scientists International Congress for Conservation Biology</a:t>
            </a:r>
            <a:br>
              <a:rPr lang="en-US" sz="2800" dirty="0">
                <a:solidFill>
                  <a:schemeClr val="tx1"/>
                </a:solidFill>
                <a:effectLst>
                  <a:glow rad="38100">
                    <a:schemeClr val="bg1">
                      <a:lumMod val="50000"/>
                      <a:lumOff val="50000"/>
                      <a:alpha val="20000"/>
                    </a:schemeClr>
                  </a:glow>
                </a:effectLst>
              </a:rPr>
            </a:br>
            <a:r>
              <a:rPr lang="en-US" sz="2800" dirty="0">
                <a:solidFill>
                  <a:schemeClr val="tx1"/>
                </a:solidFill>
                <a:effectLst>
                  <a:glow rad="38100">
                    <a:schemeClr val="bg1">
                      <a:lumMod val="50000"/>
                      <a:lumOff val="50000"/>
                      <a:alpha val="20000"/>
                    </a:schemeClr>
                  </a:glow>
                </a:effectLst>
              </a:rPr>
              <a:t>Kuala Lumpur, Malaysia</a:t>
            </a:r>
            <a:br>
              <a:rPr lang="en-US" sz="2800" dirty="0">
                <a:solidFill>
                  <a:schemeClr val="tx1"/>
                </a:solidFill>
                <a:effectLst>
                  <a:glow rad="38100">
                    <a:schemeClr val="bg1">
                      <a:lumMod val="50000"/>
                      <a:lumOff val="50000"/>
                      <a:alpha val="20000"/>
                    </a:schemeClr>
                  </a:glow>
                </a:effectLst>
              </a:rPr>
            </a:br>
            <a:r>
              <a:rPr lang="en-US" sz="2800" dirty="0">
                <a:solidFill>
                  <a:schemeClr val="tx1"/>
                </a:solidFill>
                <a:effectLst>
                  <a:glow rad="38100">
                    <a:schemeClr val="bg1">
                      <a:lumMod val="50000"/>
                      <a:lumOff val="50000"/>
                      <a:alpha val="20000"/>
                    </a:schemeClr>
                  </a:glow>
                </a:effectLst>
              </a:rPr>
              <a:t>23 July 2019</a:t>
            </a:r>
            <a:br>
              <a:rPr lang="en-US" sz="2800" dirty="0">
                <a:solidFill>
                  <a:schemeClr val="tx1"/>
                </a:solidFill>
                <a:effectLst>
                  <a:glow rad="38100">
                    <a:schemeClr val="bg1">
                      <a:lumMod val="50000"/>
                      <a:lumOff val="50000"/>
                      <a:alpha val="20000"/>
                    </a:schemeClr>
                  </a:glow>
                </a:effectLst>
              </a:rPr>
            </a:br>
            <a:br>
              <a:rPr lang="en-US" sz="2800" dirty="0">
                <a:solidFill>
                  <a:schemeClr val="tx1"/>
                </a:solidFill>
                <a:effectLst>
                  <a:glow rad="38100">
                    <a:schemeClr val="bg1">
                      <a:lumMod val="50000"/>
                      <a:lumOff val="50000"/>
                      <a:alpha val="20000"/>
                    </a:schemeClr>
                  </a:glow>
                </a:effectLst>
              </a:rPr>
            </a:br>
            <a:endParaRPr lang="en-US" sz="2800" dirty="0">
              <a:solidFill>
                <a:schemeClr val="tx1"/>
              </a:solidFill>
              <a:effectLst>
                <a:glow rad="38100">
                  <a:schemeClr val="bg1">
                    <a:lumMod val="50000"/>
                    <a:lumOff val="50000"/>
                    <a:alpha val="20000"/>
                  </a:schemeClr>
                </a:glow>
              </a:effectLst>
            </a:endParaRPr>
          </a:p>
        </p:txBody>
      </p:sp>
      <p:sp>
        <p:nvSpPr>
          <p:cNvPr id="5" name="Title 4">
            <a:extLst>
              <a:ext uri="{FF2B5EF4-FFF2-40B4-BE49-F238E27FC236}">
                <a16:creationId xmlns:a16="http://schemas.microsoft.com/office/drawing/2014/main" id="{671B15E1-EC4C-4A5B-AF86-D8E7C926DE3D}"/>
              </a:ext>
            </a:extLst>
          </p:cNvPr>
          <p:cNvSpPr txBox="1">
            <a:spLocks noGrp="1"/>
          </p:cNvSpPr>
          <p:nvPr>
            <p:ph type="title" idx="4294967295"/>
          </p:nvPr>
        </p:nvSpPr>
        <p:spPr>
          <a:xfrm>
            <a:off x="287079" y="662152"/>
            <a:ext cx="11589488" cy="20621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br>
              <a:rPr kumimoji="0" lang="en-US" sz="2800" b="1" i="0" u="none" strike="noStrike" kern="1200" cap="none" spc="0" normalizeH="0" baseline="0" noProof="0" dirty="0">
                <a:ln>
                  <a:noFill/>
                </a:ln>
                <a:solidFill>
                  <a:srgbClr val="00B050"/>
                </a:solidFill>
                <a:effectLst/>
                <a:uLnTx/>
                <a:uFillTx/>
                <a:latin typeface="+mn-lt"/>
                <a:ea typeface="+mn-ea"/>
                <a:cs typeface="+mn-cs"/>
              </a:rPr>
            </a:br>
            <a:r>
              <a:rPr kumimoji="0" lang="en-US" sz="3600" b="1" i="0" u="none" strike="noStrike" kern="1200" cap="none" spc="0" normalizeH="0" baseline="0" noProof="0" dirty="0">
                <a:ln>
                  <a:noFill/>
                </a:ln>
                <a:solidFill>
                  <a:srgbClr val="00B050"/>
                </a:solidFill>
                <a:effectLst/>
                <a:uLnTx/>
                <a:uFillTx/>
                <a:latin typeface="+mn-lt"/>
                <a:ea typeface="+mn-ea"/>
                <a:cs typeface="+mn-cs"/>
              </a:rPr>
              <a:t>OVERVIEW, SIGNIFICANCE, AND OUTCOMES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50"/>
                </a:solidFill>
                <a:effectLst/>
                <a:uLnTx/>
                <a:uFillTx/>
                <a:latin typeface="+mn-lt"/>
                <a:ea typeface="+mn-ea"/>
                <a:cs typeface="+mn-cs"/>
              </a:rPr>
              <a:t>Using </a:t>
            </a:r>
            <a:r>
              <a:rPr kumimoji="0" lang="en-US" sz="3200" b="1" i="1" u="none" strike="noStrike" kern="1200" cap="none" spc="0" normalizeH="0" baseline="0" noProof="0" dirty="0">
                <a:ln>
                  <a:noFill/>
                </a:ln>
                <a:solidFill>
                  <a:srgbClr val="00B050"/>
                </a:solidFill>
                <a:effectLst/>
                <a:uLnTx/>
                <a:uFillTx/>
                <a:latin typeface="+mn-lt"/>
                <a:ea typeface="+mn-ea"/>
                <a:cs typeface="+mn-cs"/>
              </a:rPr>
              <a:t>Guidelines for Interacting with Faith-Based Leaders and Communities</a:t>
            </a:r>
          </a:p>
        </p:txBody>
      </p:sp>
    </p:spTree>
    <p:extLst>
      <p:ext uri="{BB962C8B-B14F-4D97-AF65-F5344CB8AC3E}">
        <p14:creationId xmlns:p14="http://schemas.microsoft.com/office/powerpoint/2010/main" val="31543861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FB72038-61CC-4DFA-B514-70A23E2F1D93}"/>
              </a:ext>
            </a:extLst>
          </p:cNvPr>
          <p:cNvSpPr txBox="1"/>
          <p:nvPr/>
        </p:nvSpPr>
        <p:spPr>
          <a:xfrm>
            <a:off x="983716" y="1228399"/>
            <a:ext cx="10462050" cy="5262979"/>
          </a:xfrm>
          <a:prstGeom prst="rect">
            <a:avLst/>
          </a:prstGeom>
          <a:noFill/>
        </p:spPr>
        <p:txBody>
          <a:bodyPr wrap="square" rtlCol="0">
            <a:spAutoFit/>
          </a:bodyPr>
          <a:lstStyle/>
          <a:p>
            <a:pPr marL="347663" indent="-347663">
              <a:buAutoNum type="arabicParenR" startAt="4"/>
            </a:pPr>
            <a:endParaRPr lang="en-US" sz="2800" dirty="0"/>
          </a:p>
          <a:p>
            <a:r>
              <a:rPr lang="en-US" sz="2800" dirty="0"/>
              <a:t>5) Be mindful of historical and ongoing disenfranchisement. </a:t>
            </a:r>
          </a:p>
          <a:p>
            <a:pPr marL="347663" indent="-347663">
              <a:buAutoNum type="arabicParenR" startAt="4"/>
            </a:pPr>
            <a:endParaRPr lang="en-US" sz="2800" dirty="0"/>
          </a:p>
          <a:p>
            <a:r>
              <a:rPr lang="en-US" sz="2800" dirty="0"/>
              <a:t>6) Practice cultural humility- i.e., seek to assess and enrich</a:t>
            </a:r>
            <a:br>
              <a:rPr lang="en-US" sz="2800" dirty="0"/>
            </a:br>
            <a:r>
              <a:rPr lang="en-US" sz="2800" dirty="0"/>
              <a:t>    your pre-engagement understandings. </a:t>
            </a:r>
          </a:p>
          <a:p>
            <a:pPr marL="347663" indent="-347663">
              <a:buAutoNum type="arabicParenR" startAt="4"/>
            </a:pPr>
            <a:endParaRPr lang="en-US" sz="2800" dirty="0"/>
          </a:p>
          <a:p>
            <a:r>
              <a:rPr lang="en-US" sz="2800" dirty="0"/>
              <a:t>7) Agree on </a:t>
            </a:r>
            <a:r>
              <a:rPr lang="en-US" sz="2800" b="1" dirty="0"/>
              <a:t>mutually-beneficial outcomes</a:t>
            </a:r>
            <a:r>
              <a:rPr lang="en-US" sz="2800" dirty="0"/>
              <a:t> in a relationship</a:t>
            </a:r>
            <a:br>
              <a:rPr lang="en-US" sz="2800" dirty="0"/>
            </a:br>
            <a:r>
              <a:rPr lang="en-US" sz="2800" dirty="0"/>
              <a:t>    that is </a:t>
            </a:r>
            <a:r>
              <a:rPr lang="en-US" sz="2800" b="1" dirty="0"/>
              <a:t>collaborative.  </a:t>
            </a:r>
          </a:p>
          <a:p>
            <a:endParaRPr lang="en-US" sz="2800" b="1" dirty="0"/>
          </a:p>
          <a:p>
            <a:r>
              <a:rPr lang="en-US" sz="2800" dirty="0"/>
              <a:t>8) Promise only what you can and will fulfill; be prepared for</a:t>
            </a:r>
            <a:br>
              <a:rPr lang="en-US" sz="2800" dirty="0"/>
            </a:br>
            <a:r>
              <a:rPr lang="en-US" sz="2800" dirty="0"/>
              <a:t>    a negative response or the faith leader or community</a:t>
            </a:r>
            <a:br>
              <a:rPr lang="en-US" sz="2800" dirty="0"/>
            </a:br>
            <a:r>
              <a:rPr lang="en-US" sz="2800" dirty="0"/>
              <a:t>    asking for something else. </a:t>
            </a:r>
            <a:endParaRPr lang="en-US" sz="2800" b="1" dirty="0"/>
          </a:p>
        </p:txBody>
      </p:sp>
      <p:sp>
        <p:nvSpPr>
          <p:cNvPr id="7" name="Title 6">
            <a:extLst>
              <a:ext uri="{FF2B5EF4-FFF2-40B4-BE49-F238E27FC236}">
                <a16:creationId xmlns:a16="http://schemas.microsoft.com/office/drawing/2014/main" id="{4B566280-59BC-4E12-A796-014D030F7DAA}"/>
              </a:ext>
            </a:extLst>
          </p:cNvPr>
          <p:cNvSpPr txBox="1">
            <a:spLocks noGrp="1"/>
          </p:cNvSpPr>
          <p:nvPr>
            <p:ph type="title" idx="4294967295"/>
          </p:nvPr>
        </p:nvSpPr>
        <p:spPr>
          <a:xfrm>
            <a:off x="983716" y="151180"/>
            <a:ext cx="9374230" cy="107721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B050"/>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50"/>
                </a:solidFill>
                <a:effectLst/>
                <a:uLnTx/>
                <a:uFillTx/>
                <a:latin typeface="+mn-lt"/>
                <a:ea typeface="+mn-ea"/>
                <a:cs typeface="+mn-cs"/>
              </a:rPr>
              <a:t>Initiating Contact</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262102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EF9600F-3A30-45D2-8533-05E5551D87EC}"/>
              </a:ext>
            </a:extLst>
          </p:cNvPr>
          <p:cNvSpPr txBox="1"/>
          <p:nvPr/>
        </p:nvSpPr>
        <p:spPr>
          <a:xfrm>
            <a:off x="914401" y="966858"/>
            <a:ext cx="10089930" cy="5632311"/>
          </a:xfrm>
          <a:prstGeom prst="rect">
            <a:avLst/>
          </a:prstGeom>
          <a:noFill/>
        </p:spPr>
        <p:txBody>
          <a:bodyPr wrap="square" rtlCol="0">
            <a:spAutoFit/>
          </a:bodyPr>
          <a:lstStyle/>
          <a:p>
            <a:pPr marL="398463" indent="-398463"/>
            <a:endParaRPr lang="en-US" sz="2400" dirty="0"/>
          </a:p>
          <a:p>
            <a:pPr marL="463550" indent="-463550"/>
            <a:r>
              <a:rPr lang="en-US" sz="2800" dirty="0"/>
              <a:t>9)  Seek collaboration with faith leader(s) in community     </a:t>
            </a:r>
            <a:br>
              <a:rPr lang="en-US" sz="2800" dirty="0"/>
            </a:br>
            <a:r>
              <a:rPr lang="en-US" sz="2800" dirty="0"/>
              <a:t> dialogue about the project.</a:t>
            </a:r>
          </a:p>
          <a:p>
            <a:pPr marL="282575" indent="-282575"/>
            <a:endParaRPr lang="en-US" sz="2800" dirty="0"/>
          </a:p>
          <a:p>
            <a:pPr marL="398463" indent="-398463"/>
            <a:r>
              <a:rPr lang="en-US" sz="2800" dirty="0"/>
              <a:t>10) Avoid contentious issues that are not pertinent to</a:t>
            </a:r>
            <a:br>
              <a:rPr lang="en-US" sz="2800" dirty="0"/>
            </a:br>
            <a:r>
              <a:rPr lang="en-US" sz="2800" dirty="0"/>
              <a:t>   your research.</a:t>
            </a:r>
          </a:p>
          <a:p>
            <a:pPr marL="398463" indent="-398463"/>
            <a:endParaRPr lang="en-US" sz="2800" dirty="0"/>
          </a:p>
          <a:p>
            <a:pPr marL="515938" indent="-515938"/>
            <a:r>
              <a:rPr lang="en-US" sz="2800" dirty="0"/>
              <a:t>11) If appropriate for the project and community, </a:t>
            </a:r>
            <a:br>
              <a:rPr lang="en-US" sz="2800" dirty="0"/>
            </a:br>
            <a:r>
              <a:rPr lang="en-US" sz="2800" dirty="0"/>
              <a:t>  consider using live animals during educational visits.</a:t>
            </a:r>
          </a:p>
          <a:p>
            <a:pPr marL="282575" indent="-282575"/>
            <a:endParaRPr lang="en-US" sz="2800" dirty="0"/>
          </a:p>
          <a:p>
            <a:pPr marL="515938" indent="-515938"/>
            <a:r>
              <a:rPr lang="en-US" sz="2800" dirty="0"/>
              <a:t>12) Seek permission before taking photographs and/or recordings; if approved, be circumspect and practice restraint.</a:t>
            </a:r>
            <a:endParaRPr lang="en-US" sz="2400" dirty="0"/>
          </a:p>
        </p:txBody>
      </p:sp>
      <p:sp>
        <p:nvSpPr>
          <p:cNvPr id="4" name="Title 3">
            <a:extLst>
              <a:ext uri="{FF2B5EF4-FFF2-40B4-BE49-F238E27FC236}">
                <a16:creationId xmlns:a16="http://schemas.microsoft.com/office/drawing/2014/main" id="{AF0C538D-A7FB-4559-B5EE-A25DAEA1AE90}"/>
              </a:ext>
            </a:extLst>
          </p:cNvPr>
          <p:cNvSpPr txBox="1">
            <a:spLocks noGrp="1"/>
          </p:cNvSpPr>
          <p:nvPr>
            <p:ph type="title" idx="4294967295"/>
          </p:nvPr>
        </p:nvSpPr>
        <p:spPr>
          <a:xfrm>
            <a:off x="914401" y="-110361"/>
            <a:ext cx="9475075" cy="107721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br>
              <a:rPr kumimoji="0" lang="en-US" sz="3200" b="1" i="0" u="none" strike="noStrike" kern="1200" cap="none" spc="0" normalizeH="0" baseline="0" noProof="0" dirty="0">
                <a:ln>
                  <a:noFill/>
                </a:ln>
                <a:solidFill>
                  <a:srgbClr val="00B050"/>
                </a:solidFill>
                <a:effectLst/>
                <a:uLnTx/>
                <a:uFillTx/>
                <a:latin typeface="+mn-lt"/>
                <a:ea typeface="+mn-ea"/>
                <a:cs typeface="+mn-cs"/>
              </a:rPr>
            </a:br>
            <a:r>
              <a:rPr kumimoji="0" lang="en-US" sz="3200" b="1" i="0" u="none" strike="noStrike" kern="1200" cap="none" spc="0" normalizeH="0" baseline="0" noProof="0" dirty="0">
                <a:ln>
                  <a:noFill/>
                </a:ln>
                <a:solidFill>
                  <a:srgbClr val="00B050"/>
                </a:solidFill>
                <a:effectLst/>
                <a:uLnTx/>
                <a:uFillTx/>
                <a:latin typeface="+mn-lt"/>
                <a:ea typeface="+mn-ea"/>
                <a:cs typeface="+mn-cs"/>
              </a:rPr>
              <a:t>Initiating Contact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164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191CEE-F7F1-4413-B5B0-6E14D3FE034F}"/>
              </a:ext>
            </a:extLst>
          </p:cNvPr>
          <p:cNvSpPr txBox="1"/>
          <p:nvPr/>
        </p:nvSpPr>
        <p:spPr>
          <a:xfrm>
            <a:off x="1072514" y="1225057"/>
            <a:ext cx="10046970" cy="5201424"/>
          </a:xfrm>
          <a:prstGeom prst="rect">
            <a:avLst/>
          </a:prstGeom>
          <a:noFill/>
        </p:spPr>
        <p:txBody>
          <a:bodyPr wrap="square" rtlCol="0">
            <a:spAutoFit/>
          </a:bodyPr>
          <a:lstStyle/>
          <a:p>
            <a:pPr marL="342900" indent="-342900">
              <a:buAutoNum type="arabicParenR"/>
            </a:pPr>
            <a:endParaRPr lang="en-US" sz="2400" dirty="0"/>
          </a:p>
          <a:p>
            <a:pPr marL="342900" indent="-342900">
              <a:buAutoNum type="arabicParenR"/>
            </a:pPr>
            <a:r>
              <a:rPr lang="en-US" sz="2800" dirty="0"/>
              <a:t> Present your project plan to the community. </a:t>
            </a:r>
          </a:p>
          <a:p>
            <a:pPr marL="342900" indent="-342900">
              <a:buAutoNum type="arabicParenR"/>
            </a:pPr>
            <a:endParaRPr lang="en-US" sz="2800" dirty="0"/>
          </a:p>
          <a:p>
            <a:pPr marL="342900" indent="-342900">
              <a:buAutoNum type="arabicParenR"/>
            </a:pPr>
            <a:r>
              <a:rPr lang="en-US" sz="2800" dirty="0"/>
              <a:t> Consistently follow practices recommended under </a:t>
            </a:r>
            <a:r>
              <a:rPr lang="en-US" sz="2800" i="1" dirty="0"/>
              <a:t>Initiating Contact</a:t>
            </a:r>
            <a:r>
              <a:rPr lang="en-US" sz="2800" dirty="0"/>
              <a:t>, demonstrating respect, politeness, and patience throughout. </a:t>
            </a:r>
          </a:p>
          <a:p>
            <a:pPr marL="342900" indent="-342900">
              <a:buAutoNum type="arabicParenR"/>
            </a:pPr>
            <a:endParaRPr lang="en-US" sz="2800" dirty="0"/>
          </a:p>
          <a:p>
            <a:pPr marL="342900" indent="-342900">
              <a:buFontTx/>
              <a:buAutoNum type="arabicParenR"/>
            </a:pPr>
            <a:r>
              <a:rPr lang="en-US" sz="2800" dirty="0"/>
              <a:t> Follow through on your plan for regular dialogue and</a:t>
            </a:r>
            <a:br>
              <a:rPr lang="en-US" sz="2800" dirty="0"/>
            </a:br>
            <a:r>
              <a:rPr lang="en-US" sz="2800" dirty="0"/>
              <a:t> engagement.  </a:t>
            </a:r>
          </a:p>
          <a:p>
            <a:pPr marL="342900" indent="-342900">
              <a:buFontTx/>
              <a:buAutoNum type="arabicParenR"/>
            </a:pPr>
            <a:endParaRPr lang="en-US" sz="2800" dirty="0"/>
          </a:p>
          <a:p>
            <a:pPr marL="342900" indent="-342900">
              <a:buFontTx/>
              <a:buAutoNum type="arabicParenR"/>
            </a:pPr>
            <a:r>
              <a:rPr lang="en-US" sz="2800" dirty="0"/>
              <a:t> Maintain cordiality and respect for the faith</a:t>
            </a:r>
            <a:br>
              <a:rPr lang="en-US" sz="2800" dirty="0"/>
            </a:br>
            <a:r>
              <a:rPr lang="en-US" sz="2800" dirty="0"/>
              <a:t> community’s traditions. </a:t>
            </a:r>
            <a:endParaRPr lang="en-US" sz="2400" dirty="0"/>
          </a:p>
        </p:txBody>
      </p:sp>
      <p:sp>
        <p:nvSpPr>
          <p:cNvPr id="3" name="Title 2">
            <a:extLst>
              <a:ext uri="{FF2B5EF4-FFF2-40B4-BE49-F238E27FC236}">
                <a16:creationId xmlns:a16="http://schemas.microsoft.com/office/drawing/2014/main" id="{EE0C2F47-FF40-4616-A2AD-4988E70C58CC}"/>
              </a:ext>
            </a:extLst>
          </p:cNvPr>
          <p:cNvSpPr txBox="1">
            <a:spLocks noGrp="1"/>
          </p:cNvSpPr>
          <p:nvPr>
            <p:ph type="title" idx="4294967295"/>
          </p:nvPr>
        </p:nvSpPr>
        <p:spPr>
          <a:xfrm>
            <a:off x="1732844" y="376539"/>
            <a:ext cx="8726311" cy="10156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srgbClr val="00B050"/>
              </a:solidFill>
              <a:effectLst/>
              <a:uLnTx/>
              <a:uFillTx/>
              <a:latin typeface="+mn-lt"/>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50"/>
                </a:solidFill>
                <a:effectLst/>
                <a:uLnTx/>
                <a:uFillTx/>
                <a:latin typeface="+mn-lt"/>
                <a:ea typeface="+mn-ea"/>
                <a:cs typeface="+mn-cs"/>
              </a:rPr>
              <a:t>IMPLEMENTATION</a:t>
            </a:r>
            <a:r>
              <a:rPr kumimoji="0" lang="en-US" sz="2800" b="1" i="0" u="none" strike="noStrike" kern="1200" cap="none" spc="0" normalizeH="0" baseline="0" noProof="0" dirty="0">
                <a:ln>
                  <a:noFill/>
                </a:ln>
                <a:solidFill>
                  <a:srgbClr val="00B050"/>
                </a:solidFill>
                <a:effectLst/>
                <a:uLnTx/>
                <a:uFillTx/>
                <a:latin typeface="+mn-lt"/>
                <a:ea typeface="+mn-ea"/>
                <a:cs typeface="+mn-cs"/>
              </a:rPr>
              <a:t> </a:t>
            </a:r>
            <a:r>
              <a:rPr kumimoji="0" lang="en-US" sz="2800" b="0" i="0" u="none" strike="noStrike" kern="1200" cap="none" spc="0" normalizeH="0" baseline="0" noProof="0" dirty="0">
                <a:ln>
                  <a:noFill/>
                </a:ln>
                <a:solidFill>
                  <a:schemeClr val="tx1"/>
                </a:solidFill>
                <a:effectLst/>
                <a:uLnTx/>
                <a:uFillTx/>
                <a:latin typeface="+mn-lt"/>
                <a:ea typeface="+mn-ea"/>
                <a:cs typeface="+mn-cs"/>
              </a:rPr>
              <a:t>- 8 Guidelines</a:t>
            </a:r>
          </a:p>
        </p:txBody>
      </p:sp>
    </p:spTree>
    <p:extLst>
      <p:ext uri="{BB962C8B-B14F-4D97-AF65-F5344CB8AC3E}">
        <p14:creationId xmlns:p14="http://schemas.microsoft.com/office/powerpoint/2010/main" val="198961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0518AA-0E38-4802-993E-CAE6829F6D6A}"/>
              </a:ext>
            </a:extLst>
          </p:cNvPr>
          <p:cNvSpPr txBox="1"/>
          <p:nvPr/>
        </p:nvSpPr>
        <p:spPr>
          <a:xfrm>
            <a:off x="964504" y="1640910"/>
            <a:ext cx="10157714" cy="4832092"/>
          </a:xfrm>
          <a:prstGeom prst="rect">
            <a:avLst/>
          </a:prstGeom>
          <a:noFill/>
        </p:spPr>
        <p:txBody>
          <a:bodyPr wrap="square" rtlCol="0">
            <a:spAutoFit/>
          </a:bodyPr>
          <a:lstStyle/>
          <a:p>
            <a:pPr marL="282575" indent="-282575"/>
            <a:r>
              <a:rPr lang="en-US" sz="2800" dirty="0"/>
              <a:t>5) Accept with gratitude invitations to special events and other opportunities for building mutual trust. </a:t>
            </a:r>
          </a:p>
          <a:p>
            <a:endParaRPr lang="en-US" sz="2800" dirty="0"/>
          </a:p>
          <a:p>
            <a:pPr marL="282575" indent="-282575"/>
            <a:r>
              <a:rPr lang="en-US" sz="2800" dirty="0"/>
              <a:t>6) Be prepared to give thank-you gifts to show appreciation for leaders/members’ cooperation and to present them on occasions that are special to the community. </a:t>
            </a:r>
          </a:p>
          <a:p>
            <a:endParaRPr lang="en-US" sz="2800" dirty="0"/>
          </a:p>
          <a:p>
            <a:r>
              <a:rPr lang="en-US" sz="2800" dirty="0"/>
              <a:t>7) Be mindful of local politics not pertinent to your project.</a:t>
            </a:r>
          </a:p>
          <a:p>
            <a:endParaRPr lang="en-US" sz="2800" dirty="0"/>
          </a:p>
          <a:p>
            <a:pPr marL="398463" indent="-398463"/>
            <a:r>
              <a:rPr lang="en-US" sz="2800" dirty="0"/>
              <a:t>8) Focus throughout on the project mission. </a:t>
            </a:r>
          </a:p>
        </p:txBody>
      </p:sp>
      <p:sp>
        <p:nvSpPr>
          <p:cNvPr id="5" name="Title 4">
            <a:extLst>
              <a:ext uri="{FF2B5EF4-FFF2-40B4-BE49-F238E27FC236}">
                <a16:creationId xmlns:a16="http://schemas.microsoft.com/office/drawing/2014/main" id="{45ADF03A-BE7A-4840-824B-A06A8C830FE3}"/>
              </a:ext>
            </a:extLst>
          </p:cNvPr>
          <p:cNvSpPr txBox="1">
            <a:spLocks noGrp="1"/>
          </p:cNvSpPr>
          <p:nvPr>
            <p:ph type="title" idx="4294967295"/>
          </p:nvPr>
        </p:nvSpPr>
        <p:spPr>
          <a:xfrm>
            <a:off x="964505" y="401591"/>
            <a:ext cx="9933062" cy="10156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srgbClr val="00B050"/>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50"/>
                </a:solidFill>
                <a:effectLst/>
                <a:uLnTx/>
                <a:uFillTx/>
                <a:latin typeface="+mn-lt"/>
                <a:ea typeface="+mn-ea"/>
                <a:cs typeface="+mn-cs"/>
              </a:rPr>
              <a:t>Implementing the Project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2474334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3AFFE0-4B67-4F2F-93B1-7F7E6E1EE839}"/>
              </a:ext>
            </a:extLst>
          </p:cNvPr>
          <p:cNvSpPr txBox="1"/>
          <p:nvPr/>
        </p:nvSpPr>
        <p:spPr>
          <a:xfrm>
            <a:off x="1139794" y="1228397"/>
            <a:ext cx="9974674" cy="5262979"/>
          </a:xfrm>
          <a:prstGeom prst="rect">
            <a:avLst/>
          </a:prstGeom>
          <a:noFill/>
        </p:spPr>
        <p:txBody>
          <a:bodyPr wrap="square" rtlCol="0">
            <a:spAutoFit/>
          </a:bodyPr>
          <a:lstStyle/>
          <a:p>
            <a:pPr marL="514350" indent="-514350">
              <a:buAutoNum type="arabicParenR"/>
            </a:pPr>
            <a:r>
              <a:rPr lang="en-US" sz="2800" dirty="0"/>
              <a:t>Follow the exit plan; consult with community leaders about changes.</a:t>
            </a:r>
          </a:p>
          <a:p>
            <a:pPr marL="514350" indent="-514350">
              <a:buAutoNum type="arabicParenR"/>
            </a:pPr>
            <a:endParaRPr lang="en-US" sz="2800" dirty="0"/>
          </a:p>
          <a:p>
            <a:pPr marL="514350" indent="-514350">
              <a:buAutoNum type="arabicParenR"/>
            </a:pPr>
            <a:r>
              <a:rPr lang="en-US" sz="2800" dirty="0"/>
              <a:t>Ensure follow-through with any promises made.</a:t>
            </a:r>
          </a:p>
          <a:p>
            <a:pPr marL="514350" indent="-514350">
              <a:buAutoNum type="arabicParenR"/>
            </a:pPr>
            <a:endParaRPr lang="en-US" sz="2800" dirty="0"/>
          </a:p>
          <a:p>
            <a:pPr marL="515938" indent="-515938">
              <a:buFontTx/>
              <a:buAutoNum type="arabicParenR"/>
            </a:pPr>
            <a:r>
              <a:rPr lang="en-US" sz="2800" dirty="0"/>
              <a:t>Ensure the community benefits from the research.</a:t>
            </a:r>
          </a:p>
          <a:p>
            <a:pPr marL="515938" indent="-515938">
              <a:buFontTx/>
              <a:buAutoNum type="arabicParenR"/>
            </a:pPr>
            <a:endParaRPr lang="en-US" sz="2800" dirty="0"/>
          </a:p>
          <a:p>
            <a:pPr marL="515938" indent="-515938">
              <a:buFontTx/>
              <a:buAutoNum type="arabicParenR"/>
            </a:pPr>
            <a:r>
              <a:rPr lang="en-US" sz="2800" dirty="0"/>
              <a:t>Provide the community with the final research report and acknowledge the community’s role in the project. </a:t>
            </a:r>
          </a:p>
          <a:p>
            <a:pPr marL="515938" indent="-515938">
              <a:buFontTx/>
              <a:buAutoNum type="arabicParenR"/>
            </a:pPr>
            <a:endParaRPr lang="en-US" sz="2800" dirty="0"/>
          </a:p>
          <a:p>
            <a:pPr marL="515938" indent="-515938">
              <a:buFontTx/>
              <a:buAutoNum type="arabicParenR"/>
            </a:pPr>
            <a:r>
              <a:rPr lang="en-US" sz="2800" dirty="0"/>
              <a:t>Be mindful of how you leave the research site.</a:t>
            </a:r>
          </a:p>
        </p:txBody>
      </p:sp>
      <p:sp>
        <p:nvSpPr>
          <p:cNvPr id="3" name="Title 2">
            <a:extLst>
              <a:ext uri="{FF2B5EF4-FFF2-40B4-BE49-F238E27FC236}">
                <a16:creationId xmlns:a16="http://schemas.microsoft.com/office/drawing/2014/main" id="{EE0C2F47-FF40-4616-A2AD-4988E70C58CC}"/>
              </a:ext>
            </a:extLst>
          </p:cNvPr>
          <p:cNvSpPr txBox="1">
            <a:spLocks noGrp="1"/>
          </p:cNvSpPr>
          <p:nvPr>
            <p:ph type="title" idx="4294967295"/>
          </p:nvPr>
        </p:nvSpPr>
        <p:spPr>
          <a:xfrm>
            <a:off x="1732844" y="376556"/>
            <a:ext cx="8726311"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50"/>
                </a:solidFill>
                <a:effectLst/>
                <a:uLnTx/>
                <a:uFillTx/>
                <a:latin typeface="+mn-lt"/>
                <a:ea typeface="+mn-ea"/>
                <a:cs typeface="+mn-cs"/>
              </a:rPr>
              <a:t>CLOSING</a:t>
            </a:r>
            <a:r>
              <a:rPr kumimoji="0" lang="en-US" sz="2800" b="1" i="0" u="none" strike="noStrike" kern="1200" cap="none" spc="0" normalizeH="0" baseline="0" noProof="0" dirty="0">
                <a:ln>
                  <a:noFill/>
                </a:ln>
                <a:solidFill>
                  <a:srgbClr val="00B050"/>
                </a:solidFill>
                <a:effectLst/>
                <a:uLnTx/>
                <a:uFillTx/>
                <a:latin typeface="+mn-lt"/>
                <a:ea typeface="+mn-ea"/>
                <a:cs typeface="+mn-cs"/>
              </a:rPr>
              <a:t> </a:t>
            </a:r>
            <a:r>
              <a:rPr kumimoji="0" lang="en-US" sz="2800" b="0" i="0" u="none" strike="noStrike" kern="1200" cap="none" spc="0" normalizeH="0" baseline="0" noProof="0" dirty="0">
                <a:ln>
                  <a:noFill/>
                </a:ln>
                <a:solidFill>
                  <a:schemeClr val="tx1"/>
                </a:solidFill>
                <a:effectLst/>
                <a:uLnTx/>
                <a:uFillTx/>
                <a:latin typeface="+mn-lt"/>
                <a:ea typeface="+mn-ea"/>
                <a:cs typeface="+mn-cs"/>
              </a:rPr>
              <a:t>- 5 Guidelines</a:t>
            </a:r>
          </a:p>
        </p:txBody>
      </p:sp>
    </p:spTree>
    <p:extLst>
      <p:ext uri="{BB962C8B-B14F-4D97-AF65-F5344CB8AC3E}">
        <p14:creationId xmlns:p14="http://schemas.microsoft.com/office/powerpoint/2010/main" val="852939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06943C-98CC-4F5F-B6DB-16AB1590D5D0}"/>
              </a:ext>
            </a:extLst>
          </p:cNvPr>
          <p:cNvSpPr txBox="1"/>
          <p:nvPr/>
        </p:nvSpPr>
        <p:spPr>
          <a:xfrm>
            <a:off x="1860330" y="1643896"/>
            <a:ext cx="9317421" cy="3570208"/>
          </a:xfrm>
          <a:prstGeom prst="rect">
            <a:avLst/>
          </a:prstGeom>
          <a:noFill/>
        </p:spPr>
        <p:txBody>
          <a:bodyPr wrap="square" rtlCol="0">
            <a:spAutoFit/>
          </a:bodyPr>
          <a:lstStyle/>
          <a:p>
            <a:pPr marL="342900" indent="-342900">
              <a:buAutoNum type="arabicParenR"/>
            </a:pPr>
            <a:endParaRPr lang="en-US" sz="2800" dirty="0"/>
          </a:p>
          <a:p>
            <a:pPr marL="342900" indent="-342900">
              <a:buAutoNum type="arabicParenR"/>
            </a:pPr>
            <a:r>
              <a:rPr lang="en-US" sz="2800" dirty="0"/>
              <a:t> Maintain communication</a:t>
            </a:r>
          </a:p>
          <a:p>
            <a:pPr marL="566738" lvl="1" indent="-109538"/>
            <a:r>
              <a:rPr lang="en-US" sz="2400" dirty="0"/>
              <a:t> Confirm receipt of final report and answer questions</a:t>
            </a:r>
          </a:p>
          <a:p>
            <a:pPr marL="566738" lvl="1" indent="-109538"/>
            <a:r>
              <a:rPr lang="en-US" sz="2400" dirty="0"/>
              <a:t> Affirm gratitude and mutual benefit</a:t>
            </a:r>
          </a:p>
          <a:p>
            <a:pPr marL="566738" lvl="1" indent="-109538"/>
            <a:r>
              <a:rPr lang="en-US" sz="2400" dirty="0"/>
              <a:t> Provide current contact information</a:t>
            </a:r>
          </a:p>
          <a:p>
            <a:pPr lvl="1"/>
            <a:endParaRPr lang="en-US" sz="2800" dirty="0"/>
          </a:p>
          <a:p>
            <a:pPr marL="342900" indent="-342900">
              <a:buAutoNum type="arabicParenR"/>
            </a:pPr>
            <a:r>
              <a:rPr lang="en-US" sz="2800" dirty="0"/>
              <a:t> Consider an in-person follow-up</a:t>
            </a:r>
          </a:p>
          <a:p>
            <a:pPr marL="566738" lvl="1" indent="-109538"/>
            <a:r>
              <a:rPr lang="en-US" sz="2400" dirty="0"/>
              <a:t> Demonstrate interest in community beyond the project</a:t>
            </a:r>
          </a:p>
          <a:p>
            <a:pPr marL="342900" indent="-342900">
              <a:buAutoNum type="arabicParenR"/>
            </a:pPr>
            <a:endParaRPr lang="en-US" dirty="0"/>
          </a:p>
        </p:txBody>
      </p:sp>
      <p:sp>
        <p:nvSpPr>
          <p:cNvPr id="3" name="Title 2">
            <a:extLst>
              <a:ext uri="{FF2B5EF4-FFF2-40B4-BE49-F238E27FC236}">
                <a16:creationId xmlns:a16="http://schemas.microsoft.com/office/drawing/2014/main" id="{778AD1F7-AC30-4B99-BBF8-038558550A4C}"/>
              </a:ext>
            </a:extLst>
          </p:cNvPr>
          <p:cNvSpPr txBox="1">
            <a:spLocks noGrp="1"/>
          </p:cNvSpPr>
          <p:nvPr>
            <p:ph type="title" idx="4294967295"/>
          </p:nvPr>
        </p:nvSpPr>
        <p:spPr>
          <a:xfrm>
            <a:off x="1503124" y="376539"/>
            <a:ext cx="8956032" cy="10156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srgbClr val="00B050"/>
              </a:solidFill>
              <a:effectLst/>
              <a:uLnTx/>
              <a:uFillTx/>
              <a:latin typeface="+mn-lt"/>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50"/>
                </a:solidFill>
                <a:effectLst/>
                <a:uLnTx/>
                <a:uFillTx/>
                <a:latin typeface="+mn-lt"/>
                <a:ea typeface="+mn-ea"/>
                <a:cs typeface="+mn-cs"/>
              </a:rPr>
              <a:t>FOLLOWING UP </a:t>
            </a:r>
            <a:r>
              <a:rPr kumimoji="0" lang="en-US" sz="2800" b="0" i="0" u="none" strike="noStrike" kern="1200" cap="none" spc="0" normalizeH="0" baseline="0" noProof="0" dirty="0">
                <a:ln>
                  <a:noFill/>
                </a:ln>
                <a:solidFill>
                  <a:schemeClr val="tx1"/>
                </a:solidFill>
                <a:effectLst/>
                <a:uLnTx/>
                <a:uFillTx/>
                <a:latin typeface="+mn-lt"/>
                <a:ea typeface="+mn-ea"/>
                <a:cs typeface="+mn-cs"/>
              </a:rPr>
              <a:t>- 2 Guidelines</a:t>
            </a:r>
          </a:p>
        </p:txBody>
      </p:sp>
    </p:spTree>
    <p:extLst>
      <p:ext uri="{BB962C8B-B14F-4D97-AF65-F5344CB8AC3E}">
        <p14:creationId xmlns:p14="http://schemas.microsoft.com/office/powerpoint/2010/main" val="517904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4567ABF-1FF2-40CF-9B0C-AC4889ECCF89}"/>
              </a:ext>
            </a:extLst>
          </p:cNvPr>
          <p:cNvSpPr txBox="1"/>
          <p:nvPr/>
        </p:nvSpPr>
        <p:spPr>
          <a:xfrm>
            <a:off x="553644" y="1755668"/>
            <a:ext cx="11128604" cy="4524315"/>
          </a:xfrm>
          <a:prstGeom prst="rect">
            <a:avLst/>
          </a:prstGeom>
          <a:noFill/>
        </p:spPr>
        <p:txBody>
          <a:bodyPr wrap="square" rtlCol="0">
            <a:spAutoFit/>
          </a:bodyPr>
          <a:lstStyle/>
          <a:p>
            <a:endParaRPr lang="en-US" sz="2800" dirty="0"/>
          </a:p>
          <a:p>
            <a:r>
              <a:rPr lang="en-US" sz="2800" dirty="0"/>
              <a:t>Collecting baseline data on the Buddhist ritual of releasing animals for spiritual benefit in Cambodia and Vietnam, sharing findings with Buddhists, and facilitating sustainable practices.</a:t>
            </a:r>
            <a:br>
              <a:rPr lang="en-US" sz="2800" dirty="0"/>
            </a:br>
            <a:r>
              <a:rPr lang="en-US" sz="2800" dirty="0"/>
              <a:t>	</a:t>
            </a:r>
            <a:r>
              <a:rPr lang="en-US" sz="2400" i="1" dirty="0"/>
              <a:t>Kit Magellan, University of Battambang, Cambodia</a:t>
            </a:r>
          </a:p>
          <a:p>
            <a:endParaRPr lang="en-US" sz="2400" i="1" dirty="0"/>
          </a:p>
          <a:p>
            <a:endParaRPr lang="en-US" sz="2000" i="1" dirty="0"/>
          </a:p>
          <a:p>
            <a:r>
              <a:rPr lang="en-US" sz="2800" dirty="0"/>
              <a:t>Involving spiritual intercessors as intermediaries between local people and the spirit world to conserve tiger populations</a:t>
            </a:r>
          </a:p>
          <a:p>
            <a:r>
              <a:rPr lang="en-US" sz="2000" i="1" dirty="0"/>
              <a:t>	</a:t>
            </a:r>
            <a:r>
              <a:rPr lang="en-US" sz="2400" i="1" dirty="0"/>
              <a:t>Shekhar Kolipaka, Leiden University, The Netherlands</a:t>
            </a:r>
            <a:br>
              <a:rPr lang="en-US" sz="2000" dirty="0"/>
            </a:br>
            <a:endParaRPr lang="en-US" sz="2400" i="1" dirty="0"/>
          </a:p>
        </p:txBody>
      </p:sp>
      <p:sp>
        <p:nvSpPr>
          <p:cNvPr id="5" name="Title 4">
            <a:extLst>
              <a:ext uri="{FF2B5EF4-FFF2-40B4-BE49-F238E27FC236}">
                <a16:creationId xmlns:a16="http://schemas.microsoft.com/office/drawing/2014/main" id="{9DAD41AB-27F0-41EB-AAD6-D7F15016A6A1}"/>
              </a:ext>
            </a:extLst>
          </p:cNvPr>
          <p:cNvSpPr txBox="1">
            <a:spLocks noGrp="1"/>
          </p:cNvSpPr>
          <p:nvPr>
            <p:ph type="title" idx="4294967295"/>
          </p:nvPr>
        </p:nvSpPr>
        <p:spPr>
          <a:xfrm>
            <a:off x="648723" y="970844"/>
            <a:ext cx="10718215"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D661"/>
                </a:solidFill>
                <a:effectLst/>
                <a:uLnTx/>
                <a:uFillTx/>
                <a:latin typeface="+mn-lt"/>
                <a:ea typeface="+mn-ea"/>
                <a:cs typeface="+mn-cs"/>
              </a:rPr>
              <a:t>III. OUTCOMES of USING GUIDELINES – CASE STUDIES</a:t>
            </a:r>
          </a:p>
        </p:txBody>
      </p:sp>
    </p:spTree>
    <p:extLst>
      <p:ext uri="{BB962C8B-B14F-4D97-AF65-F5344CB8AC3E}">
        <p14:creationId xmlns:p14="http://schemas.microsoft.com/office/powerpoint/2010/main" val="3653427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7C73A5B-5CB9-469D-9124-70E3D5CCA138}"/>
              </a:ext>
            </a:extLst>
          </p:cNvPr>
          <p:cNvSpPr txBox="1">
            <a:spLocks noGrp="1"/>
          </p:cNvSpPr>
          <p:nvPr>
            <p:ph type="title" idx="4294967295"/>
          </p:nvPr>
        </p:nvSpPr>
        <p:spPr>
          <a:xfrm>
            <a:off x="882868" y="1129937"/>
            <a:ext cx="10799379" cy="49552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Interacting with Christians on microplastics problems at the confluence of rivers along the Mediterranean coasts of Monaco and France.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	</a:t>
            </a:r>
            <a:r>
              <a:rPr kumimoji="0" lang="en-US" sz="2400" b="0" i="1" u="none" strike="noStrike" kern="1200" cap="none" spc="0" normalizeH="0" baseline="0" noProof="0" dirty="0">
                <a:ln>
                  <a:noFill/>
                </a:ln>
                <a:solidFill>
                  <a:schemeClr val="tx1"/>
                </a:solidFill>
                <a:effectLst/>
                <a:uLnTx/>
                <a:uFillTx/>
                <a:latin typeface="+mn-lt"/>
                <a:ea typeface="+mn-ea"/>
                <a:cs typeface="+mn-cs"/>
              </a:rPr>
              <a:t>Bob </a:t>
            </a:r>
            <a:r>
              <a:rPr kumimoji="0" lang="en-US" sz="2400" b="0" i="1" u="none" strike="noStrike" kern="1200" cap="none" spc="0" normalizeH="0" baseline="0" noProof="0" dirty="0" err="1">
                <a:ln>
                  <a:noFill/>
                </a:ln>
                <a:solidFill>
                  <a:schemeClr val="tx1"/>
                </a:solidFill>
                <a:effectLst/>
                <a:uLnTx/>
                <a:uFillTx/>
                <a:latin typeface="+mn-lt"/>
                <a:ea typeface="+mn-ea"/>
                <a:cs typeface="+mn-cs"/>
              </a:rPr>
              <a:t>Sluka</a:t>
            </a:r>
            <a:r>
              <a:rPr kumimoji="0" lang="en-US" sz="2400" b="0" i="1" u="none" strike="noStrike" kern="1200" cap="none" spc="0" normalizeH="0" baseline="0" noProof="0" dirty="0">
                <a:ln>
                  <a:noFill/>
                </a:ln>
                <a:solidFill>
                  <a:schemeClr val="tx1"/>
                </a:solidFill>
                <a:effectLst/>
                <a:uLnTx/>
                <a:uFillTx/>
                <a:latin typeface="+mn-lt"/>
                <a:ea typeface="+mn-ea"/>
                <a:cs typeface="+mn-cs"/>
              </a:rPr>
              <a:t>, A Rocha International</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1"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1"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Engaging Hindu leaders in managing mass pilgrimages to tiger reserves in India--yielded a ‘Green Pilgrimage Model’ for government, civil society and religious stakeholders to co-manage activities.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a:ln>
                  <a:noFill/>
                </a:ln>
                <a:solidFill>
                  <a:schemeClr val="tx1"/>
                </a:solidFill>
                <a:effectLst/>
                <a:uLnTx/>
                <a:uFillTx/>
                <a:latin typeface="+mn-lt"/>
                <a:ea typeface="+mn-ea"/>
                <a:cs typeface="+mn-cs"/>
              </a:rPr>
              <a:t>	Chantal Elkin, Alliance of Religions and Conservation, UK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1"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0943985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AF6C5-2ECF-4EA5-BAC7-ACCE3A6C46DA}"/>
              </a:ext>
            </a:extLst>
          </p:cNvPr>
          <p:cNvSpPr txBox="1">
            <a:spLocks noGrp="1"/>
          </p:cNvSpPr>
          <p:nvPr>
            <p:ph type="title" idx="4294967295"/>
          </p:nvPr>
        </p:nvSpPr>
        <p:spPr>
          <a:xfrm>
            <a:off x="1828800" y="966430"/>
            <a:ext cx="8579324" cy="156966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dirty="0">
                <a:ln>
                  <a:noFill/>
                </a:ln>
                <a:solidFill>
                  <a:srgbClr val="00D25F"/>
                </a:solidFill>
                <a:effectLst/>
                <a:uLnTx/>
                <a:uFillTx/>
                <a:latin typeface="+mn-lt"/>
                <a:ea typeface="+mn-ea"/>
                <a:cs typeface="+mn-cs"/>
              </a:rPr>
              <a:t>MANY THANKS!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800" b="1" i="0" u="none" strike="noStrike" kern="1200" cap="none" spc="0" normalizeH="0" baseline="0" noProof="0" dirty="0">
              <a:ln>
                <a:noFill/>
              </a:ln>
              <a:solidFill>
                <a:srgbClr val="00D25F"/>
              </a:solidFill>
              <a:effectLst/>
              <a:uLnTx/>
              <a:uFillTx/>
              <a:latin typeface="+mn-lt"/>
              <a:ea typeface="+mn-ea"/>
              <a:cs typeface="+mn-cs"/>
            </a:endParaRPr>
          </a:p>
        </p:txBody>
      </p:sp>
      <p:sp>
        <p:nvSpPr>
          <p:cNvPr id="3" name="TextBox 2">
            <a:extLst>
              <a:ext uri="{FF2B5EF4-FFF2-40B4-BE49-F238E27FC236}">
                <a16:creationId xmlns:a16="http://schemas.microsoft.com/office/drawing/2014/main" id="{21051122-7B6A-4BBF-92DE-D7D5E0087759}"/>
              </a:ext>
            </a:extLst>
          </p:cNvPr>
          <p:cNvSpPr txBox="1"/>
          <p:nvPr/>
        </p:nvSpPr>
        <p:spPr>
          <a:xfrm>
            <a:off x="4220286" y="2005821"/>
            <a:ext cx="3796352" cy="369332"/>
          </a:xfrm>
          <a:prstGeom prst="rect">
            <a:avLst/>
          </a:prstGeom>
          <a:noFill/>
        </p:spPr>
        <p:txBody>
          <a:bodyPr wrap="square" rtlCol="0">
            <a:spAutoFit/>
          </a:bodyPr>
          <a:lstStyle/>
          <a:p>
            <a:pPr algn="ctr"/>
            <a:r>
              <a:rPr lang="en-US" dirty="0"/>
              <a:t>jame.schaefer@marquette.edu</a:t>
            </a:r>
          </a:p>
        </p:txBody>
      </p:sp>
      <p:pic>
        <p:nvPicPr>
          <p:cNvPr id="4" name="Picture 3">
            <a:extLst>
              <a:ext uri="{FF2B5EF4-FFF2-40B4-BE49-F238E27FC236}">
                <a16:creationId xmlns:a16="http://schemas.microsoft.com/office/drawing/2014/main" id="{F13CFCAE-C284-467B-8FF1-20ECA3B8636F}"/>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1219" y="2661353"/>
            <a:ext cx="3269562" cy="2525473"/>
          </a:xfrm>
          <a:prstGeom prst="rect">
            <a:avLst/>
          </a:prstGeom>
        </p:spPr>
      </p:pic>
    </p:spTree>
    <p:extLst>
      <p:ext uri="{BB962C8B-B14F-4D97-AF65-F5344CB8AC3E}">
        <p14:creationId xmlns:p14="http://schemas.microsoft.com/office/powerpoint/2010/main" val="1974085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4C937E1-F94F-4BEF-A373-05A193E791BB}"/>
              </a:ext>
            </a:extLst>
          </p:cNvPr>
          <p:cNvSpPr txBox="1"/>
          <p:nvPr/>
        </p:nvSpPr>
        <p:spPr>
          <a:xfrm>
            <a:off x="1109472" y="1655463"/>
            <a:ext cx="6300321" cy="4401205"/>
          </a:xfrm>
          <a:prstGeom prst="rect">
            <a:avLst/>
          </a:prstGeom>
          <a:noFill/>
        </p:spPr>
        <p:txBody>
          <a:bodyPr wrap="square" rtlCol="0">
            <a:spAutoFit/>
          </a:bodyPr>
          <a:lstStyle/>
          <a:p>
            <a:r>
              <a:rPr lang="en-US" sz="2800" dirty="0"/>
              <a:t>~84% of the world population</a:t>
            </a:r>
            <a:r>
              <a:rPr lang="en-US" sz="2800" baseline="30000" dirty="0"/>
              <a:t>1</a:t>
            </a:r>
            <a:r>
              <a:rPr lang="en-US" sz="2800" dirty="0"/>
              <a:t> and ~77% of people in the US</a:t>
            </a:r>
            <a:r>
              <a:rPr lang="en-US" sz="2800" baseline="30000" dirty="0"/>
              <a:t>2</a:t>
            </a:r>
            <a:r>
              <a:rPr lang="en-US" sz="2800" dirty="0"/>
              <a:t> self-affiliate with a “religion”</a:t>
            </a:r>
          </a:p>
          <a:p>
            <a:endParaRPr lang="en-US" sz="2800" dirty="0"/>
          </a:p>
          <a:p>
            <a:r>
              <a:rPr lang="en-US" sz="2800" dirty="0"/>
              <a:t>Respond to religious organizations who seek scientific information.</a:t>
            </a:r>
          </a:p>
          <a:p>
            <a:r>
              <a:rPr lang="en-US" sz="2800" dirty="0"/>
              <a:t>	</a:t>
            </a:r>
          </a:p>
          <a:p>
            <a:r>
              <a:rPr lang="en-US" sz="2800" dirty="0"/>
              <a:t>Approval of leaders/communities is often needed for scientific projects. </a:t>
            </a:r>
            <a:endParaRPr lang="en-US" sz="2000" dirty="0"/>
          </a:p>
        </p:txBody>
      </p:sp>
      <p:pic>
        <p:nvPicPr>
          <p:cNvPr id="4098" name="Picture 2">
            <a:extLs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19625" y="2284147"/>
            <a:ext cx="3454774" cy="22897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a:extLst>
              <a:ext uri="{FF2B5EF4-FFF2-40B4-BE49-F238E27FC236}">
                <a16:creationId xmlns:a16="http://schemas.microsoft.com/office/drawing/2014/main" id="{AA65E562-C450-4671-B0D9-18EFAC8CCCF8}"/>
              </a:ext>
            </a:extLst>
          </p:cNvPr>
          <p:cNvSpPr txBox="1">
            <a:spLocks noGrp="1"/>
          </p:cNvSpPr>
          <p:nvPr>
            <p:ph type="title" idx="4294967295"/>
          </p:nvPr>
        </p:nvSpPr>
        <p:spPr>
          <a:xfrm>
            <a:off x="1109472" y="853440"/>
            <a:ext cx="7705344"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D661"/>
                </a:solidFill>
                <a:effectLst/>
                <a:uLnTx/>
                <a:uFillTx/>
                <a:latin typeface="+mn-lt"/>
                <a:ea typeface="+mn-ea"/>
                <a:cs typeface="+mn-cs"/>
              </a:rPr>
              <a:t>I. WHY ENGAGE?</a:t>
            </a:r>
          </a:p>
        </p:txBody>
      </p:sp>
      <p:sp>
        <p:nvSpPr>
          <p:cNvPr id="2" name="TextBox 1">
            <a:extLst>
              <a:ext uri="{FF2B5EF4-FFF2-40B4-BE49-F238E27FC236}">
                <a16:creationId xmlns:a16="http://schemas.microsoft.com/office/drawing/2014/main" id="{FE7585D0-00F0-4C17-BC8A-2C539330AA82}"/>
              </a:ext>
            </a:extLst>
          </p:cNvPr>
          <p:cNvSpPr txBox="1"/>
          <p:nvPr/>
        </p:nvSpPr>
        <p:spPr>
          <a:xfrm>
            <a:off x="1109472" y="6004560"/>
            <a:ext cx="2935419" cy="369332"/>
          </a:xfrm>
          <a:prstGeom prst="rect">
            <a:avLst/>
          </a:prstGeom>
          <a:noFill/>
        </p:spPr>
        <p:txBody>
          <a:bodyPr wrap="none" rtlCol="0">
            <a:spAutoFit/>
          </a:bodyPr>
          <a:lstStyle/>
          <a:p>
            <a:r>
              <a:rPr lang="en-US" baseline="30000" dirty="0"/>
              <a:t>1</a:t>
            </a:r>
            <a:r>
              <a:rPr lang="en-US" dirty="0"/>
              <a:t>Pew (2010); </a:t>
            </a:r>
            <a:r>
              <a:rPr lang="en-US" baseline="30000" dirty="0"/>
              <a:t>2</a:t>
            </a:r>
            <a:r>
              <a:rPr lang="en-US" dirty="0"/>
              <a:t>Pew (2015)</a:t>
            </a:r>
          </a:p>
        </p:txBody>
      </p:sp>
    </p:spTree>
    <p:extLst>
      <p:ext uri="{BB962C8B-B14F-4D97-AF65-F5344CB8AC3E}">
        <p14:creationId xmlns:p14="http://schemas.microsoft.com/office/powerpoint/2010/main" val="964813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5E562-C450-4671-B0D9-18EFAC8CCCF8}"/>
              </a:ext>
            </a:extLst>
          </p:cNvPr>
          <p:cNvSpPr txBox="1">
            <a:spLocks noGrp="1"/>
          </p:cNvSpPr>
          <p:nvPr>
            <p:ph type="title" idx="4294967295"/>
          </p:nvPr>
        </p:nvSpPr>
        <p:spPr>
          <a:xfrm>
            <a:off x="1109472" y="853440"/>
            <a:ext cx="7705344"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D661"/>
                </a:solidFill>
                <a:effectLst/>
                <a:uLnTx/>
                <a:uFillTx/>
                <a:latin typeface="+mn-lt"/>
                <a:ea typeface="+mn-ea"/>
                <a:cs typeface="+mn-cs"/>
              </a:rPr>
              <a:t>Impediments to Engaging</a:t>
            </a:r>
          </a:p>
        </p:txBody>
      </p:sp>
      <p:sp>
        <p:nvSpPr>
          <p:cNvPr id="3" name="TextBox 2">
            <a:extLst>
              <a:ext uri="{FF2B5EF4-FFF2-40B4-BE49-F238E27FC236}">
                <a16:creationId xmlns:a16="http://schemas.microsoft.com/office/drawing/2014/main" id="{75B0491C-EE8B-4816-82D9-6DDF7A5DE650}"/>
              </a:ext>
            </a:extLst>
          </p:cNvPr>
          <p:cNvSpPr txBox="1"/>
          <p:nvPr/>
        </p:nvSpPr>
        <p:spPr>
          <a:xfrm>
            <a:off x="1109472" y="1731264"/>
            <a:ext cx="10115576" cy="4548617"/>
          </a:xfrm>
          <a:prstGeom prst="rect">
            <a:avLst/>
          </a:prstGeom>
          <a:noFill/>
        </p:spPr>
        <p:txBody>
          <a:bodyPr wrap="square" rtlCol="0">
            <a:spAutoFit/>
          </a:bodyPr>
          <a:lstStyle/>
          <a:p>
            <a:r>
              <a:rPr lang="en-US" sz="2800" dirty="0"/>
              <a:t>Some scientists’ reluctance to engage faith leaders and communities</a:t>
            </a:r>
          </a:p>
          <a:p>
            <a:pPr>
              <a:lnSpc>
                <a:spcPct val="150000"/>
              </a:lnSpc>
            </a:pPr>
            <a:r>
              <a:rPr lang="en-US" sz="2800" dirty="0"/>
              <a:t>	Negative views of religion</a:t>
            </a:r>
          </a:p>
          <a:p>
            <a:pPr>
              <a:lnSpc>
                <a:spcPct val="150000"/>
              </a:lnSpc>
            </a:pPr>
            <a:r>
              <a:rPr lang="en-US" sz="2800" dirty="0"/>
              <a:t>	Biases and assumptions about religions</a:t>
            </a:r>
          </a:p>
          <a:p>
            <a:pPr>
              <a:lnSpc>
                <a:spcPct val="150000"/>
              </a:lnSpc>
            </a:pPr>
            <a:r>
              <a:rPr lang="en-US" sz="2800" dirty="0"/>
              <a:t>	Negative experiences (e.g., science denial)</a:t>
            </a:r>
          </a:p>
          <a:p>
            <a:pPr>
              <a:lnSpc>
                <a:spcPct val="150000"/>
              </a:lnSpc>
            </a:pPr>
            <a:r>
              <a:rPr lang="en-US" sz="2800" dirty="0"/>
              <a:t>	Discomfort with religious and spiritual ways of thinking</a:t>
            </a:r>
          </a:p>
          <a:p>
            <a:pPr>
              <a:lnSpc>
                <a:spcPct val="150000"/>
              </a:lnSpc>
            </a:pPr>
            <a:r>
              <a:rPr lang="en-US" sz="2800" dirty="0"/>
              <a:t>	Desire to work only within their fields of expertise</a:t>
            </a:r>
            <a:r>
              <a:rPr lang="en-US" sz="2000" dirty="0"/>
              <a:t>	</a:t>
            </a:r>
            <a:br>
              <a:rPr lang="en-US" sz="2400" dirty="0"/>
            </a:br>
            <a:endParaRPr lang="en-US" dirty="0"/>
          </a:p>
        </p:txBody>
      </p:sp>
    </p:spTree>
    <p:extLst>
      <p:ext uri="{BB962C8B-B14F-4D97-AF65-F5344CB8AC3E}">
        <p14:creationId xmlns:p14="http://schemas.microsoft.com/office/powerpoint/2010/main" val="85529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E09E7-36A3-4679-82F0-613828EC359D}"/>
              </a:ext>
            </a:extLst>
          </p:cNvPr>
          <p:cNvSpPr txBox="1">
            <a:spLocks noGrp="1"/>
          </p:cNvSpPr>
          <p:nvPr>
            <p:ph type="title" idx="4294967295"/>
          </p:nvPr>
        </p:nvSpPr>
        <p:spPr>
          <a:xfrm>
            <a:off x="945931" y="346841"/>
            <a:ext cx="9270123" cy="107721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br>
              <a:rPr kumimoji="0" lang="en-US" sz="3200" b="1" i="0" u="none" strike="noStrike" kern="1200" cap="none" spc="0" normalizeH="0" baseline="0" noProof="0" dirty="0">
                <a:ln>
                  <a:noFill/>
                </a:ln>
                <a:solidFill>
                  <a:srgbClr val="00D25F"/>
                </a:solidFill>
                <a:effectLst/>
                <a:uLnTx/>
                <a:uFillTx/>
                <a:latin typeface="+mn-lt"/>
                <a:ea typeface="+mn-ea"/>
                <a:cs typeface="+mn-cs"/>
              </a:rPr>
            </a:br>
            <a:r>
              <a:rPr kumimoji="0" lang="en-US" sz="3200" b="1" i="0" u="none" strike="noStrike" kern="1200" cap="none" spc="0" normalizeH="0" baseline="0" noProof="0" dirty="0">
                <a:ln>
                  <a:noFill/>
                </a:ln>
                <a:solidFill>
                  <a:srgbClr val="00D25F"/>
                </a:solidFill>
                <a:effectLst/>
                <a:uLnTx/>
                <a:uFillTx/>
                <a:latin typeface="+mn-lt"/>
                <a:ea typeface="+mn-ea"/>
                <a:cs typeface="+mn-cs"/>
              </a:rPr>
              <a:t>Overcoming “Self-Inflicted” Impediments</a:t>
            </a:r>
          </a:p>
        </p:txBody>
      </p:sp>
      <p:sp>
        <p:nvSpPr>
          <p:cNvPr id="4" name="TextBox 3">
            <a:extLst>
              <a:ext uri="{FF2B5EF4-FFF2-40B4-BE49-F238E27FC236}">
                <a16:creationId xmlns:a16="http://schemas.microsoft.com/office/drawing/2014/main" id="{645C29E1-4652-4DAF-B8E2-7F02967F0F54}"/>
              </a:ext>
            </a:extLst>
          </p:cNvPr>
          <p:cNvSpPr txBox="1"/>
          <p:nvPr/>
        </p:nvSpPr>
        <p:spPr>
          <a:xfrm>
            <a:off x="1056290" y="1781503"/>
            <a:ext cx="10168758" cy="4401205"/>
          </a:xfrm>
          <a:prstGeom prst="rect">
            <a:avLst/>
          </a:prstGeom>
          <a:noFill/>
        </p:spPr>
        <p:txBody>
          <a:bodyPr wrap="square" rtlCol="0">
            <a:spAutoFit/>
          </a:bodyPr>
          <a:lstStyle/>
          <a:p>
            <a:r>
              <a:rPr lang="en-US" sz="2800" dirty="0"/>
              <a:t>To succeed in projects requiring help from religious leaders/communities.</a:t>
            </a:r>
          </a:p>
          <a:p>
            <a:endParaRPr lang="en-US" sz="2800" dirty="0"/>
          </a:p>
          <a:p>
            <a:r>
              <a:rPr lang="en-US" sz="2800" dirty="0"/>
              <a:t>To initiate projects requiring permission from religious leaders/communities.</a:t>
            </a:r>
          </a:p>
          <a:p>
            <a:br>
              <a:rPr lang="en-US" sz="2800" dirty="0"/>
            </a:br>
            <a:r>
              <a:rPr lang="en-US" sz="2800" dirty="0"/>
              <a:t>To remove obstacles to conducting high-quality research.</a:t>
            </a:r>
          </a:p>
          <a:p>
            <a:endParaRPr lang="en-US" sz="2800" dirty="0"/>
          </a:p>
          <a:p>
            <a:r>
              <a:rPr lang="en-US" sz="2800" dirty="0"/>
              <a:t>To help build a more well-informed society for making decisions.  </a:t>
            </a:r>
          </a:p>
        </p:txBody>
      </p:sp>
    </p:spTree>
    <p:extLst>
      <p:ext uri="{BB962C8B-B14F-4D97-AF65-F5344CB8AC3E}">
        <p14:creationId xmlns:p14="http://schemas.microsoft.com/office/powerpoint/2010/main" val="1753736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9569739-F11F-43D5-9BC7-538439D45877}"/>
              </a:ext>
            </a:extLst>
          </p:cNvPr>
          <p:cNvSpPr txBox="1"/>
          <p:nvPr/>
        </p:nvSpPr>
        <p:spPr>
          <a:xfrm>
            <a:off x="498842" y="1926411"/>
            <a:ext cx="11011435" cy="1631216"/>
          </a:xfrm>
          <a:prstGeom prst="rect">
            <a:avLst/>
          </a:prstGeom>
          <a:noFill/>
        </p:spPr>
        <p:txBody>
          <a:bodyPr wrap="square" rtlCol="0">
            <a:spAutoFit/>
          </a:bodyPr>
          <a:lstStyle/>
          <a:p>
            <a:pPr algn="ctr"/>
            <a:r>
              <a:rPr lang="en-US" sz="2800" b="1" i="1" dirty="0"/>
              <a:t>Guidelines for Interacting with Faith Leaders and Communities </a:t>
            </a:r>
            <a:r>
              <a:rPr lang="en-US" sz="2400" i="1" dirty="0"/>
              <a:t>A Proposal by and for Members of the Society of Conservation Biology</a:t>
            </a:r>
          </a:p>
          <a:p>
            <a:pPr algn="ctr"/>
            <a:r>
              <a:rPr lang="en-US" sz="2400" dirty="0"/>
              <a:t>(February 2018)</a:t>
            </a:r>
            <a:br>
              <a:rPr lang="en-US" sz="2400" b="1" i="1" dirty="0">
                <a:solidFill>
                  <a:srgbClr val="00B050"/>
                </a:solidFill>
              </a:rPr>
            </a:br>
            <a:endParaRPr lang="en-US" sz="2400" dirty="0"/>
          </a:p>
        </p:txBody>
      </p:sp>
      <p:sp>
        <p:nvSpPr>
          <p:cNvPr id="6" name="TextBox 5">
            <a:extLst>
              <a:ext uri="{FF2B5EF4-FFF2-40B4-BE49-F238E27FC236}">
                <a16:creationId xmlns:a16="http://schemas.microsoft.com/office/drawing/2014/main" id="{63150DED-7854-4687-B09D-04B9CFBDB80E}"/>
              </a:ext>
            </a:extLst>
          </p:cNvPr>
          <p:cNvSpPr txBox="1"/>
          <p:nvPr/>
        </p:nvSpPr>
        <p:spPr>
          <a:xfrm>
            <a:off x="601249" y="3681699"/>
            <a:ext cx="6251375" cy="2246769"/>
          </a:xfrm>
          <a:prstGeom prst="rect">
            <a:avLst/>
          </a:prstGeom>
          <a:noFill/>
        </p:spPr>
        <p:txBody>
          <a:bodyPr wrap="square" rtlCol="0">
            <a:spAutoFit/>
          </a:bodyPr>
          <a:lstStyle/>
          <a:p>
            <a:r>
              <a:rPr lang="en-US" sz="2800" dirty="0"/>
              <a:t>      Pre-engagement Planning </a:t>
            </a:r>
          </a:p>
          <a:p>
            <a:r>
              <a:rPr lang="en-US" sz="2800" dirty="0"/>
              <a:t>      Initiating Contact</a:t>
            </a:r>
          </a:p>
          <a:p>
            <a:r>
              <a:rPr lang="en-US" sz="2800" dirty="0"/>
              <a:t>      Implementation</a:t>
            </a:r>
          </a:p>
          <a:p>
            <a:r>
              <a:rPr lang="en-US" sz="2800" dirty="0"/>
              <a:t>      Closing</a:t>
            </a:r>
          </a:p>
          <a:p>
            <a:r>
              <a:rPr lang="en-US" sz="2800" dirty="0"/>
              <a:t>      Following-up </a:t>
            </a:r>
          </a:p>
        </p:txBody>
      </p:sp>
      <p:pic>
        <p:nvPicPr>
          <p:cNvPr id="1026" name="Picture 2">
            <a:extLs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4125" y="3681698"/>
            <a:ext cx="3988676" cy="224677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a:extLst>
              <a:ext uri="{FF2B5EF4-FFF2-40B4-BE49-F238E27FC236}">
                <a16:creationId xmlns:a16="http://schemas.microsoft.com/office/drawing/2014/main" id="{AA65E562-C450-4671-B0D9-18EFAC8CCCF8}"/>
              </a:ext>
            </a:extLst>
          </p:cNvPr>
          <p:cNvSpPr txBox="1">
            <a:spLocks noGrp="1"/>
          </p:cNvSpPr>
          <p:nvPr>
            <p:ph type="title" idx="4294967295"/>
          </p:nvPr>
        </p:nvSpPr>
        <p:spPr>
          <a:xfrm>
            <a:off x="1109472" y="853440"/>
            <a:ext cx="9863328"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D661"/>
                </a:solidFill>
                <a:effectLst/>
                <a:uLnTx/>
                <a:uFillTx/>
                <a:latin typeface="+mn-lt"/>
                <a:ea typeface="+mn-ea"/>
                <a:cs typeface="+mn-cs"/>
              </a:rPr>
              <a:t>II. HOW SHOULD SCIENTISTS ENGAGE?</a:t>
            </a:r>
          </a:p>
        </p:txBody>
      </p:sp>
    </p:spTree>
    <p:extLst>
      <p:ext uri="{BB962C8B-B14F-4D97-AF65-F5344CB8AC3E}">
        <p14:creationId xmlns:p14="http://schemas.microsoft.com/office/powerpoint/2010/main" val="1368137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A56573-20C9-447E-B4AA-6AE5EF7BE0C1}"/>
              </a:ext>
            </a:extLst>
          </p:cNvPr>
          <p:cNvSpPr txBox="1"/>
          <p:nvPr/>
        </p:nvSpPr>
        <p:spPr>
          <a:xfrm>
            <a:off x="1001635" y="1791222"/>
            <a:ext cx="10215864" cy="3970318"/>
          </a:xfrm>
          <a:prstGeom prst="rect">
            <a:avLst/>
          </a:prstGeom>
          <a:noFill/>
        </p:spPr>
        <p:txBody>
          <a:bodyPr wrap="square" rtlCol="0">
            <a:spAutoFit/>
          </a:bodyPr>
          <a:lstStyle/>
          <a:p>
            <a:pPr marL="514350" indent="-514350">
              <a:buAutoNum type="arabicParenR"/>
            </a:pPr>
            <a:r>
              <a:rPr lang="en-US" sz="2800" dirty="0"/>
              <a:t>Develop a full project but be prepared for community input and revision.</a:t>
            </a:r>
          </a:p>
          <a:p>
            <a:pPr marL="514350" indent="-514350">
              <a:buAutoNum type="arabicParenR"/>
            </a:pPr>
            <a:endParaRPr lang="en-US" sz="2800" dirty="0"/>
          </a:p>
          <a:p>
            <a:pPr marL="514350" indent="-514350">
              <a:buAutoNum type="arabicParenR"/>
            </a:pPr>
            <a:r>
              <a:rPr lang="en-US" sz="2800" dirty="0"/>
              <a:t>Anticipate time investment for building relationships.</a:t>
            </a:r>
          </a:p>
          <a:p>
            <a:pPr marL="514350" indent="-514350">
              <a:buAutoNum type="arabicParenR"/>
            </a:pPr>
            <a:endParaRPr lang="en-US" sz="2800" dirty="0"/>
          </a:p>
          <a:p>
            <a:pPr marL="514350" indent="-514350">
              <a:buAutoNum type="arabicParenR"/>
            </a:pPr>
            <a:r>
              <a:rPr lang="en-US" sz="2800" dirty="0"/>
              <a:t>Identify community leaders, social networks (including faith communities).</a:t>
            </a:r>
            <a:br>
              <a:rPr lang="en-US" sz="2800" dirty="0"/>
            </a:br>
            <a:endParaRPr lang="en-US" sz="2800" dirty="0"/>
          </a:p>
          <a:p>
            <a:pPr marL="514350" indent="-514350">
              <a:buFontTx/>
              <a:buAutoNum type="arabicParenR"/>
            </a:pPr>
            <a:r>
              <a:rPr lang="en-US" sz="2800" dirty="0"/>
              <a:t>Learn about age and gender norms, taboos.</a:t>
            </a:r>
          </a:p>
        </p:txBody>
      </p:sp>
      <p:sp>
        <p:nvSpPr>
          <p:cNvPr id="2" name="Title 1">
            <a:extLst>
              <a:ext uri="{FF2B5EF4-FFF2-40B4-BE49-F238E27FC236}">
                <a16:creationId xmlns:a16="http://schemas.microsoft.com/office/drawing/2014/main" id="{3F71D7CD-5D85-41BC-8F51-DD744E83E855}"/>
              </a:ext>
            </a:extLst>
          </p:cNvPr>
          <p:cNvSpPr txBox="1">
            <a:spLocks noGrp="1"/>
          </p:cNvSpPr>
          <p:nvPr>
            <p:ph type="title" idx="4294967295"/>
          </p:nvPr>
        </p:nvSpPr>
        <p:spPr>
          <a:xfrm>
            <a:off x="1001634" y="438931"/>
            <a:ext cx="10215864" cy="10156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srgbClr val="00B050"/>
              </a:solidFill>
              <a:effectLst/>
              <a:uLnTx/>
              <a:uFillTx/>
              <a:latin typeface="+mn-lt"/>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50"/>
                </a:solidFill>
                <a:effectLst/>
                <a:uLnTx/>
                <a:uFillTx/>
                <a:latin typeface="+mn-lt"/>
                <a:ea typeface="+mn-ea"/>
                <a:cs typeface="+mn-cs"/>
              </a:rPr>
              <a:t>PRE-ENGAGEMENT PLANNING</a:t>
            </a:r>
            <a:r>
              <a:rPr kumimoji="0" lang="en-US" sz="2800" b="1" i="0" u="none" strike="noStrike" kern="1200" cap="none" spc="0" normalizeH="0" baseline="0" noProof="0" dirty="0">
                <a:ln>
                  <a:noFill/>
                </a:ln>
                <a:solidFill>
                  <a:srgbClr val="00B050"/>
                </a:solidFill>
                <a:effectLst/>
                <a:uLnTx/>
                <a:uFillTx/>
                <a:latin typeface="+mn-lt"/>
                <a:ea typeface="+mn-ea"/>
                <a:cs typeface="+mn-cs"/>
              </a:rPr>
              <a:t> </a:t>
            </a:r>
            <a:r>
              <a:rPr kumimoji="0" lang="en-US" sz="2800" b="0" i="0" u="none" strike="noStrike" kern="1200" cap="none" spc="0" normalizeH="0" baseline="0" noProof="0" dirty="0">
                <a:ln>
                  <a:noFill/>
                </a:ln>
                <a:solidFill>
                  <a:schemeClr val="tx1"/>
                </a:solidFill>
                <a:effectLst/>
                <a:uLnTx/>
                <a:uFillTx/>
                <a:latin typeface="+mn-lt"/>
                <a:ea typeface="+mn-ea"/>
                <a:cs typeface="+mn-cs"/>
              </a:rPr>
              <a:t>– 11 Guidelines</a:t>
            </a:r>
          </a:p>
        </p:txBody>
      </p:sp>
    </p:spTree>
    <p:extLst>
      <p:ext uri="{BB962C8B-B14F-4D97-AF65-F5344CB8AC3E}">
        <p14:creationId xmlns:p14="http://schemas.microsoft.com/office/powerpoint/2010/main" val="2524550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A56573-20C9-447E-B4AA-6AE5EF7BE0C1}"/>
              </a:ext>
            </a:extLst>
          </p:cNvPr>
          <p:cNvSpPr txBox="1"/>
          <p:nvPr/>
        </p:nvSpPr>
        <p:spPr>
          <a:xfrm>
            <a:off x="1127051" y="1662935"/>
            <a:ext cx="9987639" cy="3970318"/>
          </a:xfrm>
          <a:prstGeom prst="rect">
            <a:avLst/>
          </a:prstGeom>
          <a:noFill/>
        </p:spPr>
        <p:txBody>
          <a:bodyPr wrap="square" rtlCol="0">
            <a:spAutoFit/>
          </a:bodyPr>
          <a:lstStyle/>
          <a:p>
            <a:pPr marL="292100" indent="-292100"/>
            <a:endParaRPr lang="en-US" sz="2800" dirty="0"/>
          </a:p>
          <a:p>
            <a:pPr marL="292100" indent="-292100"/>
            <a:r>
              <a:rPr lang="en-US" sz="2800" dirty="0"/>
              <a:t>5) Anticipate and be respectful of diverse faith </a:t>
            </a:r>
            <a:br>
              <a:rPr lang="en-US" sz="2800" dirty="0"/>
            </a:br>
            <a:r>
              <a:rPr lang="en-US" sz="2800" dirty="0"/>
              <a:t>  perspectives. </a:t>
            </a:r>
          </a:p>
          <a:p>
            <a:pPr marL="292100" indent="-292100"/>
            <a:endParaRPr lang="en-US" sz="2800" dirty="0"/>
          </a:p>
          <a:p>
            <a:pPr marL="292100" indent="-292100"/>
            <a:r>
              <a:rPr lang="en-US" sz="2800" dirty="0"/>
              <a:t>6) Learn about the faith(s) practiced in the community. </a:t>
            </a:r>
          </a:p>
          <a:p>
            <a:pPr marL="292100" indent="-292100"/>
            <a:endParaRPr lang="en-US" sz="2800" dirty="0"/>
          </a:p>
          <a:p>
            <a:pPr marL="292100" indent="-292100"/>
            <a:r>
              <a:rPr lang="en-US" sz="2800" dirty="0"/>
              <a:t>7) Anticipate that faith leaders and others  may have extensive local knowledge (geographic, historical, and</a:t>
            </a:r>
          </a:p>
          <a:p>
            <a:pPr marL="292100" indent="-292100"/>
            <a:r>
              <a:rPr lang="en-US" sz="2800" dirty="0"/>
              <a:t>	political).  </a:t>
            </a:r>
          </a:p>
        </p:txBody>
      </p:sp>
      <p:sp>
        <p:nvSpPr>
          <p:cNvPr id="5" name="Title 4">
            <a:extLst>
              <a:ext uri="{FF2B5EF4-FFF2-40B4-BE49-F238E27FC236}">
                <a16:creationId xmlns:a16="http://schemas.microsoft.com/office/drawing/2014/main" id="{43097711-59B1-41B0-AA20-93F9C5955911}"/>
              </a:ext>
            </a:extLst>
          </p:cNvPr>
          <p:cNvSpPr txBox="1">
            <a:spLocks noGrp="1"/>
          </p:cNvSpPr>
          <p:nvPr>
            <p:ph type="title" idx="4294967295"/>
          </p:nvPr>
        </p:nvSpPr>
        <p:spPr>
          <a:xfrm>
            <a:off x="1127051" y="438931"/>
            <a:ext cx="9659271" cy="107721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00B050"/>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50"/>
                </a:solidFill>
                <a:effectLst/>
                <a:uLnTx/>
                <a:uFillTx/>
                <a:latin typeface="+mn-lt"/>
                <a:ea typeface="+mn-ea"/>
                <a:cs typeface="+mn-cs"/>
              </a:rPr>
              <a:t>Pre-Engagement Planning</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400891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2C635D6-C021-4062-BF28-C131089CA7F2}"/>
              </a:ext>
            </a:extLst>
          </p:cNvPr>
          <p:cNvSpPr txBox="1"/>
          <p:nvPr/>
        </p:nvSpPr>
        <p:spPr>
          <a:xfrm>
            <a:off x="1099930" y="1443841"/>
            <a:ext cx="10645601" cy="4401205"/>
          </a:xfrm>
          <a:prstGeom prst="rect">
            <a:avLst/>
          </a:prstGeom>
          <a:noFill/>
        </p:spPr>
        <p:txBody>
          <a:bodyPr wrap="square" rtlCol="0">
            <a:spAutoFit/>
          </a:bodyPr>
          <a:lstStyle/>
          <a:p>
            <a:pPr marL="344488" indent="-344488"/>
            <a:r>
              <a:rPr lang="en-US" sz="2800" dirty="0"/>
              <a:t> </a:t>
            </a:r>
          </a:p>
          <a:p>
            <a:pPr marL="344488" indent="-344488"/>
            <a:r>
              <a:rPr lang="en-US" sz="2800" dirty="0"/>
              <a:t>8) Learn about the economic and social needs of the </a:t>
            </a:r>
            <a:br>
              <a:rPr lang="en-US" sz="2800" dirty="0"/>
            </a:br>
            <a:r>
              <a:rPr lang="en-US" sz="2800" dirty="0"/>
              <a:t>  community; be able to discuss project benefits. </a:t>
            </a:r>
          </a:p>
          <a:p>
            <a:endParaRPr lang="en-US" sz="2800" dirty="0"/>
          </a:p>
          <a:p>
            <a:pPr marL="344488" indent="-344488"/>
            <a:r>
              <a:rPr lang="en-US" sz="2800" dirty="0"/>
              <a:t>9) Recognize faith communities’ jurisdictions; interactions </a:t>
            </a:r>
            <a:br>
              <a:rPr lang="en-US" sz="2800" dirty="0"/>
            </a:br>
            <a:r>
              <a:rPr lang="en-US" sz="2800" dirty="0"/>
              <a:t>  with other religious communities in the area. </a:t>
            </a:r>
          </a:p>
          <a:p>
            <a:pPr marL="344488" indent="-344488"/>
            <a:endParaRPr lang="en-US" sz="2800" dirty="0"/>
          </a:p>
          <a:p>
            <a:pPr marL="344488" indent="-344488"/>
            <a:r>
              <a:rPr lang="en-US" sz="2800" dirty="0"/>
              <a:t>10) Identify a potential liaison. </a:t>
            </a:r>
          </a:p>
          <a:p>
            <a:pPr marL="344488" indent="-344488"/>
            <a:endParaRPr lang="en-US" sz="2800" dirty="0"/>
          </a:p>
          <a:p>
            <a:pPr marL="344488" indent="-344488"/>
            <a:r>
              <a:rPr lang="en-US" sz="2800" dirty="0"/>
              <a:t>11) Consider gifts. </a:t>
            </a:r>
          </a:p>
        </p:txBody>
      </p:sp>
      <p:sp>
        <p:nvSpPr>
          <p:cNvPr id="4" name="Title 3">
            <a:extLst>
              <a:ext uri="{FF2B5EF4-FFF2-40B4-BE49-F238E27FC236}">
                <a16:creationId xmlns:a16="http://schemas.microsoft.com/office/drawing/2014/main" id="{D0A4C567-078F-463E-AD29-E82C2E8916E1}"/>
              </a:ext>
            </a:extLst>
          </p:cNvPr>
          <p:cNvSpPr txBox="1">
            <a:spLocks noGrp="1"/>
          </p:cNvSpPr>
          <p:nvPr>
            <p:ph type="title" idx="4294967295"/>
          </p:nvPr>
        </p:nvSpPr>
        <p:spPr>
          <a:xfrm>
            <a:off x="1099930" y="438930"/>
            <a:ext cx="9686391" cy="10156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srgbClr val="00B050"/>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50"/>
                </a:solidFill>
                <a:effectLst/>
                <a:uLnTx/>
                <a:uFillTx/>
                <a:latin typeface="+mn-lt"/>
                <a:ea typeface="+mn-ea"/>
                <a:cs typeface="+mn-cs"/>
              </a:rPr>
              <a:t>Pre-Engagement Planning</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186900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8EDC66-605A-472A-99A0-62C9C34E88EF}"/>
              </a:ext>
            </a:extLst>
          </p:cNvPr>
          <p:cNvSpPr txBox="1"/>
          <p:nvPr/>
        </p:nvSpPr>
        <p:spPr>
          <a:xfrm>
            <a:off x="993229" y="851339"/>
            <a:ext cx="10294881" cy="5693866"/>
          </a:xfrm>
          <a:prstGeom prst="rect">
            <a:avLst/>
          </a:prstGeom>
          <a:noFill/>
        </p:spPr>
        <p:txBody>
          <a:bodyPr wrap="square" rtlCol="0">
            <a:spAutoFit/>
          </a:bodyPr>
          <a:lstStyle/>
          <a:p>
            <a:pPr marL="342900" indent="-342900">
              <a:buAutoNum type="arabicParenR"/>
            </a:pPr>
            <a:endParaRPr lang="en-US" sz="2800" dirty="0"/>
          </a:p>
          <a:p>
            <a:pPr marL="342900" indent="-342900">
              <a:buAutoNum type="arabicParenR"/>
            </a:pPr>
            <a:endParaRPr lang="en-US" sz="2800" dirty="0"/>
          </a:p>
          <a:p>
            <a:pPr marL="342900" indent="-342900">
              <a:buAutoNum type="arabicParenR"/>
            </a:pPr>
            <a:r>
              <a:rPr lang="en-US" sz="2800" dirty="0"/>
              <a:t> Plan a personal visit with faith leader(s) and local</a:t>
            </a:r>
            <a:br>
              <a:rPr lang="en-US" sz="2800" dirty="0"/>
            </a:br>
            <a:r>
              <a:rPr lang="en-US" sz="2800" dirty="0"/>
              <a:t> contact(s). </a:t>
            </a:r>
          </a:p>
          <a:p>
            <a:pPr marL="342900" indent="-342900">
              <a:buAutoNum type="arabicParenR"/>
            </a:pPr>
            <a:endParaRPr lang="en-US" sz="2800" dirty="0"/>
          </a:p>
          <a:p>
            <a:pPr marL="342900" indent="-342900">
              <a:buAutoNum type="arabicParenR"/>
            </a:pPr>
            <a:r>
              <a:rPr lang="en-US" sz="2800" dirty="0"/>
              <a:t> Practice cultural humility and respect and look for </a:t>
            </a:r>
            <a:br>
              <a:rPr lang="en-US" sz="2800" dirty="0"/>
            </a:br>
            <a:r>
              <a:rPr lang="en-US" sz="2800" dirty="0"/>
              <a:t> common ground. </a:t>
            </a:r>
          </a:p>
          <a:p>
            <a:pPr marL="342900" indent="-342900">
              <a:buAutoNum type="arabicParenR"/>
            </a:pPr>
            <a:endParaRPr lang="en-US" sz="2800" dirty="0"/>
          </a:p>
          <a:p>
            <a:pPr marL="342900" indent="-342900">
              <a:buAutoNum type="arabicParenR"/>
            </a:pPr>
            <a:r>
              <a:rPr lang="en-US" sz="2800" dirty="0"/>
              <a:t> Try to establish a contact schedule with faith leaders</a:t>
            </a:r>
            <a:br>
              <a:rPr lang="en-US" sz="2800" dirty="0"/>
            </a:br>
            <a:r>
              <a:rPr lang="en-US" sz="2800" dirty="0"/>
              <a:t> and others for regular discussion and engagement</a:t>
            </a:r>
          </a:p>
          <a:p>
            <a:pPr marL="342900" indent="-342900">
              <a:buAutoNum type="arabicParenR"/>
            </a:pPr>
            <a:endParaRPr lang="en-US" sz="2800" dirty="0"/>
          </a:p>
          <a:p>
            <a:pPr marL="342900" indent="-342900">
              <a:buFontTx/>
              <a:buAutoNum type="arabicParenR"/>
            </a:pPr>
            <a:r>
              <a:rPr lang="en-US" sz="2800" dirty="0"/>
              <a:t> Consider identifying as a person of faith (if you are one).</a:t>
            </a:r>
          </a:p>
          <a:p>
            <a:pPr marL="342900" indent="-342900">
              <a:buAutoNum type="arabicParenR"/>
            </a:pPr>
            <a:endParaRPr lang="en-US" sz="2800" dirty="0"/>
          </a:p>
        </p:txBody>
      </p:sp>
      <p:sp>
        <p:nvSpPr>
          <p:cNvPr id="4" name="Title 3">
            <a:extLst>
              <a:ext uri="{FF2B5EF4-FFF2-40B4-BE49-F238E27FC236}">
                <a16:creationId xmlns:a16="http://schemas.microsoft.com/office/drawing/2014/main" id="{EE0C2F47-FF40-4616-A2AD-4988E70C58CC}"/>
              </a:ext>
            </a:extLst>
          </p:cNvPr>
          <p:cNvSpPr txBox="1">
            <a:spLocks noGrp="1"/>
          </p:cNvSpPr>
          <p:nvPr>
            <p:ph type="title" idx="4294967295"/>
          </p:nvPr>
        </p:nvSpPr>
        <p:spPr>
          <a:xfrm>
            <a:off x="1214294" y="428019"/>
            <a:ext cx="9244862" cy="10156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srgbClr val="00B050"/>
              </a:solidFill>
              <a:effectLst/>
              <a:uLnTx/>
              <a:uFillTx/>
              <a:latin typeface="+mn-lt"/>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50"/>
                </a:solidFill>
                <a:effectLst/>
                <a:uLnTx/>
                <a:uFillTx/>
                <a:latin typeface="+mn-lt"/>
                <a:ea typeface="+mn-ea"/>
                <a:cs typeface="+mn-cs"/>
              </a:rPr>
              <a:t>INITIATING CONTACT </a:t>
            </a:r>
            <a:r>
              <a:rPr kumimoji="0" lang="en-US" sz="2800" b="0" i="0" u="none" strike="noStrike" kern="1200" cap="none" spc="0" normalizeH="0" baseline="0" noProof="0" dirty="0">
                <a:ln>
                  <a:noFill/>
                </a:ln>
                <a:solidFill>
                  <a:schemeClr val="tx1"/>
                </a:solidFill>
                <a:effectLst/>
                <a:uLnTx/>
                <a:uFillTx/>
                <a:latin typeface="+mn-lt"/>
                <a:ea typeface="+mn-ea"/>
                <a:cs typeface="+mn-cs"/>
              </a:rPr>
              <a:t>-- 12 Guidelines</a:t>
            </a:r>
          </a:p>
        </p:txBody>
      </p:sp>
    </p:spTree>
    <p:extLst>
      <p:ext uri="{BB962C8B-B14F-4D97-AF65-F5344CB8AC3E}">
        <p14:creationId xmlns:p14="http://schemas.microsoft.com/office/powerpoint/2010/main" val="12240235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04C107682A2154AAD87433613BED303" ma:contentTypeVersion="12" ma:contentTypeDescription="Create a new document." ma:contentTypeScope="" ma:versionID="f90cd5851653a4511567808786892bc7">
  <xsd:schema xmlns:xsd="http://www.w3.org/2001/XMLSchema" xmlns:xs="http://www.w3.org/2001/XMLSchema" xmlns:p="http://schemas.microsoft.com/office/2006/metadata/properties" xmlns:ns2="2e71e008-532d-4ad1-addb-d1316e538cd6" xmlns:ns3="64b3fc17-cb00-4edb-b6f2-d57effab0d92" targetNamespace="http://schemas.microsoft.com/office/2006/metadata/properties" ma:root="true" ma:fieldsID="1e86a54c6b1ad779fd14bde2da31797b" ns2:_="" ns3:_="">
    <xsd:import namespace="2e71e008-532d-4ad1-addb-d1316e538cd6"/>
    <xsd:import namespace="64b3fc17-cb00-4edb-b6f2-d57effab0d92"/>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71e008-532d-4ad1-addb-d1316e538cd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b3fc17-cb00-4edb-b6f2-d57effab0d9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BDEE28-81ED-46DF-9324-04474D1C948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F92072B8-9520-45D6-A079-F3C181BDA262}">
  <ds:schemaRefs>
    <ds:schemaRef ds:uri="http://schemas.microsoft.com/sharepoint/v3/contenttype/forms"/>
  </ds:schemaRefs>
</ds:datastoreItem>
</file>

<file path=customXml/itemProps3.xml><?xml version="1.0" encoding="utf-8"?>
<ds:datastoreItem xmlns:ds="http://schemas.openxmlformats.org/officeDocument/2006/customXml" ds:itemID="{7FB21F6E-ED77-4451-8F26-4A026A10AE7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71e008-532d-4ad1-addb-d1316e538cd6"/>
    <ds:schemaRef ds:uri="64b3fc17-cb00-4edb-b6f2-d57effab0d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TM03457485[[fn=Mesh]]</Template>
  <TotalTime>5874</TotalTime>
  <Words>3202</Words>
  <Application>Microsoft Office PowerPoint</Application>
  <PresentationFormat>Widescreen</PresentationFormat>
  <Paragraphs>269</Paragraphs>
  <Slides>18</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Century Gothic</vt:lpstr>
      <vt:lpstr>Mesh</vt:lpstr>
      <vt:lpstr> OVERVIEW, SIGNIFICANCE, AND OUTCOMES Using Guidelines for Interacting with Faith-Based Leaders and Communities</vt:lpstr>
      <vt:lpstr>I. WHY ENGAGE?</vt:lpstr>
      <vt:lpstr>Impediments to Engaging</vt:lpstr>
      <vt:lpstr> Overcoming “Self-Inflicted” Impediments</vt:lpstr>
      <vt:lpstr>II. HOW SHOULD SCIENTISTS ENGAGE?</vt:lpstr>
      <vt:lpstr> PRE-ENGAGEMENT PLANNING – 11 Guidelines</vt:lpstr>
      <vt:lpstr> Pre-Engagement Planning</vt:lpstr>
      <vt:lpstr> Pre-Engagement Planning</vt:lpstr>
      <vt:lpstr> INITIATING CONTACT -- 12 Guidelines</vt:lpstr>
      <vt:lpstr> Initiating Contact</vt:lpstr>
      <vt:lpstr> Initiating Contact</vt:lpstr>
      <vt:lpstr> IMPLEMENTATION - 8 Guidelines</vt:lpstr>
      <vt:lpstr> Implementing the Project</vt:lpstr>
      <vt:lpstr>CLOSING - 5 Guidelines</vt:lpstr>
      <vt:lpstr> FOLLOWING UP - 2 Guidelines</vt:lpstr>
      <vt:lpstr>III. OUTCOMES of USING GUIDELINES – CASE STUDIES</vt:lpstr>
      <vt:lpstr>Interacting with Christians on microplastics problems at the confluence of rivers along the Mediterranean coasts of Monaco and France.  Bob Sluka, A Rocha International   Engaging Hindu leaders in managing mass pilgrimages to tiger reserves in India--yielded a ‘Green Pilgrimage Model’ for government, civil society and religious stakeholders to co-manage activities.   Chantal Elkin, Alliance of Religions and Conservation, UK  </vt:lpstr>
      <vt:lpstr>MANY THANKS!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 for Interacting with Faith-based communities</dc:title>
  <dc:creator>Schaefer, Jame</dc:creator>
  <cp:lastModifiedBy>Olson, Sharon</cp:lastModifiedBy>
  <cp:revision>218</cp:revision>
  <cp:lastPrinted>2018-07-20T02:24:14Z</cp:lastPrinted>
  <dcterms:created xsi:type="dcterms:W3CDTF">2018-05-15T17:51:57Z</dcterms:created>
  <dcterms:modified xsi:type="dcterms:W3CDTF">2022-08-15T18:24:37Z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0x010100904C107682A2154AAD87433613BED303</vt:lpwstr>
  </property>
</Properties>
</file>