
<file path=[Content_Types].xml><?xml version="1.0" encoding="utf-8"?>
<Types xmlns="http://schemas.openxmlformats.org/package/2006/content-types">
  <Default Extension="xml" ContentType="application/xml"/>
  <Default Extension="wmf" ContentType="image/x-wmf"/>
  <Default Extension="jpeg" ContentType="image/jpeg"/>
  <Default Extension="tiff" ContentType="image/tiff"/>
  <Default Extension="emf" ContentType="image/x-emf"/>
  <Default Extension="rels" ContentType="application/vnd.openxmlformats-package.relationships+xml"/>
  <Default Extension="vml" ContentType="application/vnd.openxmlformats-officedocument.vmlDrawing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embeddings/oleObject3.bin" ContentType="application/vnd.openxmlformats-officedocument.oleObject"/>
  <Override PartName="/ppt/embeddings/oleObject4.bin" ContentType="application/vnd.openxmlformats-officedocument.oleObject"/>
  <Override PartName="/ppt/embeddings/oleObject5.bin" ContentType="application/vnd.openxmlformats-officedocument.oleObject"/>
  <Override PartName="/ppt/embeddings/oleObject6.bin" ContentType="application/vnd.openxmlformats-officedocument.oleObject"/>
  <Override PartName="/ppt/embeddings/oleObject7.bin" ContentType="application/vnd.openxmlformats-officedocument.oleObject"/>
  <Override PartName="/ppt/embeddings/oleObject8.bin" ContentType="application/vnd.openxmlformats-officedocument.oleObject"/>
  <Override PartName="/ppt/embeddings/oleObject9.bin" ContentType="application/vnd.openxmlformats-officedocument.oleObject"/>
  <Override PartName="/ppt/embeddings/oleObject10.bin" ContentType="application/vnd.openxmlformats-officedocument.oleObject"/>
  <Override PartName="/ppt/embeddings/oleObject11.bin" ContentType="application/vnd.openxmlformats-officedocument.oleObject"/>
  <Override PartName="/ppt/embeddings/oleObject12.bin" ContentType="application/vnd.openxmlformats-officedocument.oleObject"/>
  <Override PartName="/ppt/embeddings/oleObject13.bin" ContentType="application/vnd.openxmlformats-officedocument.oleObject"/>
  <Override PartName="/ppt/embeddings/oleObject14.bin" ContentType="application/vnd.openxmlformats-officedocument.oleObject"/>
  <Override PartName="/ppt/embeddings/oleObject15.bin" ContentType="application/vnd.openxmlformats-officedocument.oleObject"/>
  <Override PartName="/ppt/embeddings/oleObject16.bin" ContentType="application/vnd.openxmlformats-officedocument.oleObject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8"/>
  </p:notesMasterIdLst>
  <p:sldIdLst>
    <p:sldId id="256" r:id="rId2"/>
    <p:sldId id="258" r:id="rId3"/>
    <p:sldId id="259" r:id="rId4"/>
    <p:sldId id="260" r:id="rId5"/>
    <p:sldId id="286" r:id="rId6"/>
    <p:sldId id="288" r:id="rId7"/>
    <p:sldId id="265" r:id="rId8"/>
    <p:sldId id="266" r:id="rId9"/>
    <p:sldId id="267" r:id="rId10"/>
    <p:sldId id="268" r:id="rId11"/>
    <p:sldId id="299" r:id="rId12"/>
    <p:sldId id="300" r:id="rId13"/>
    <p:sldId id="269" r:id="rId14"/>
    <p:sldId id="304" r:id="rId15"/>
    <p:sldId id="289" r:id="rId16"/>
    <p:sldId id="270" r:id="rId17"/>
    <p:sldId id="290" r:id="rId18"/>
    <p:sldId id="262" r:id="rId19"/>
    <p:sldId id="271" r:id="rId20"/>
    <p:sldId id="272" r:id="rId21"/>
    <p:sldId id="362" r:id="rId22"/>
    <p:sldId id="305" r:id="rId23"/>
    <p:sldId id="273" r:id="rId24"/>
    <p:sldId id="274" r:id="rId25"/>
    <p:sldId id="294" r:id="rId26"/>
    <p:sldId id="296" r:id="rId27"/>
    <p:sldId id="297" r:id="rId28"/>
    <p:sldId id="280" r:id="rId29"/>
    <p:sldId id="291" r:id="rId30"/>
    <p:sldId id="264" r:id="rId31"/>
    <p:sldId id="279" r:id="rId32"/>
    <p:sldId id="293" r:id="rId33"/>
    <p:sldId id="360" r:id="rId34"/>
    <p:sldId id="283" r:id="rId35"/>
    <p:sldId id="314" r:id="rId36"/>
    <p:sldId id="361" r:id="rId37"/>
    <p:sldId id="317" r:id="rId38"/>
    <p:sldId id="318" r:id="rId39"/>
    <p:sldId id="319" r:id="rId40"/>
    <p:sldId id="320" r:id="rId41"/>
    <p:sldId id="321" r:id="rId42"/>
    <p:sldId id="322" r:id="rId43"/>
    <p:sldId id="323" r:id="rId44"/>
    <p:sldId id="324" r:id="rId45"/>
    <p:sldId id="325" r:id="rId46"/>
    <p:sldId id="327" r:id="rId47"/>
    <p:sldId id="328" r:id="rId48"/>
    <p:sldId id="329" r:id="rId49"/>
    <p:sldId id="330" r:id="rId50"/>
    <p:sldId id="331" r:id="rId51"/>
    <p:sldId id="332" r:id="rId52"/>
    <p:sldId id="333" r:id="rId53"/>
    <p:sldId id="334" r:id="rId54"/>
    <p:sldId id="335" r:id="rId55"/>
    <p:sldId id="336" r:id="rId56"/>
    <p:sldId id="337" r:id="rId57"/>
    <p:sldId id="338" r:id="rId58"/>
    <p:sldId id="339" r:id="rId59"/>
    <p:sldId id="340" r:id="rId60"/>
    <p:sldId id="341" r:id="rId61"/>
    <p:sldId id="342" r:id="rId62"/>
    <p:sldId id="343" r:id="rId63"/>
    <p:sldId id="344" r:id="rId64"/>
    <p:sldId id="345" r:id="rId65"/>
    <p:sldId id="346" r:id="rId66"/>
    <p:sldId id="347" r:id="rId67"/>
    <p:sldId id="348" r:id="rId68"/>
    <p:sldId id="349" r:id="rId69"/>
    <p:sldId id="350" r:id="rId70"/>
    <p:sldId id="351" r:id="rId71"/>
    <p:sldId id="352" r:id="rId72"/>
    <p:sldId id="353" r:id="rId73"/>
    <p:sldId id="354" r:id="rId74"/>
    <p:sldId id="355" r:id="rId75"/>
    <p:sldId id="366" r:id="rId76"/>
    <p:sldId id="367" r:id="rId77"/>
    <p:sldId id="357" r:id="rId78"/>
    <p:sldId id="356" r:id="rId79"/>
    <p:sldId id="287" r:id="rId80"/>
    <p:sldId id="358" r:id="rId81"/>
    <p:sldId id="303" r:id="rId82"/>
    <p:sldId id="263" r:id="rId83"/>
    <p:sldId id="261" r:id="rId84"/>
    <p:sldId id="307" r:id="rId85"/>
    <p:sldId id="257" r:id="rId86"/>
    <p:sldId id="312" r:id="rId87"/>
    <p:sldId id="313" r:id="rId88"/>
    <p:sldId id="292" r:id="rId89"/>
    <p:sldId id="295" r:id="rId90"/>
    <p:sldId id="308" r:id="rId91"/>
    <p:sldId id="309" r:id="rId92"/>
    <p:sldId id="310" r:id="rId93"/>
    <p:sldId id="359" r:id="rId94"/>
    <p:sldId id="363" r:id="rId95"/>
    <p:sldId id="365" r:id="rId96"/>
    <p:sldId id="364" r:id="rId9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2" d="100"/>
          <a:sy n="112" d="100"/>
        </p:scale>
        <p:origin x="-800" y="-1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2065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01" Type="http://schemas.openxmlformats.org/officeDocument/2006/relationships/viewProps" Target="viewProps.xml"/><Relationship Id="rId102" Type="http://schemas.openxmlformats.org/officeDocument/2006/relationships/theme" Target="theme/theme1.xml"/><Relationship Id="rId10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70" Type="http://schemas.openxmlformats.org/officeDocument/2006/relationships/slide" Target="slides/slide69.xml"/><Relationship Id="rId71" Type="http://schemas.openxmlformats.org/officeDocument/2006/relationships/slide" Target="slides/slide70.xml"/><Relationship Id="rId72" Type="http://schemas.openxmlformats.org/officeDocument/2006/relationships/slide" Target="slides/slide71.xml"/><Relationship Id="rId73" Type="http://schemas.openxmlformats.org/officeDocument/2006/relationships/slide" Target="slides/slide72.xml"/><Relationship Id="rId74" Type="http://schemas.openxmlformats.org/officeDocument/2006/relationships/slide" Target="slides/slide73.xml"/><Relationship Id="rId75" Type="http://schemas.openxmlformats.org/officeDocument/2006/relationships/slide" Target="slides/slide74.xml"/><Relationship Id="rId76" Type="http://schemas.openxmlformats.org/officeDocument/2006/relationships/slide" Target="slides/slide75.xml"/><Relationship Id="rId77" Type="http://schemas.openxmlformats.org/officeDocument/2006/relationships/slide" Target="slides/slide76.xml"/><Relationship Id="rId78" Type="http://schemas.openxmlformats.org/officeDocument/2006/relationships/slide" Target="slides/slide77.xml"/><Relationship Id="rId79" Type="http://schemas.openxmlformats.org/officeDocument/2006/relationships/slide" Target="slides/slide78.xml"/><Relationship Id="rId90" Type="http://schemas.openxmlformats.org/officeDocument/2006/relationships/slide" Target="slides/slide89.xml"/><Relationship Id="rId91" Type="http://schemas.openxmlformats.org/officeDocument/2006/relationships/slide" Target="slides/slide90.xml"/><Relationship Id="rId92" Type="http://schemas.openxmlformats.org/officeDocument/2006/relationships/slide" Target="slides/slide91.xml"/><Relationship Id="rId93" Type="http://schemas.openxmlformats.org/officeDocument/2006/relationships/slide" Target="slides/slide92.xml"/><Relationship Id="rId94" Type="http://schemas.openxmlformats.org/officeDocument/2006/relationships/slide" Target="slides/slide93.xml"/><Relationship Id="rId95" Type="http://schemas.openxmlformats.org/officeDocument/2006/relationships/slide" Target="slides/slide94.xml"/><Relationship Id="rId96" Type="http://schemas.openxmlformats.org/officeDocument/2006/relationships/slide" Target="slides/slide95.xml"/><Relationship Id="rId97" Type="http://schemas.openxmlformats.org/officeDocument/2006/relationships/slide" Target="slides/slide96.xml"/><Relationship Id="rId98" Type="http://schemas.openxmlformats.org/officeDocument/2006/relationships/notesMaster" Target="notesMasters/notesMaster1.xml"/><Relationship Id="rId99" Type="http://schemas.openxmlformats.org/officeDocument/2006/relationships/printerSettings" Target="printerSettings/printerSettings1.bin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60" Type="http://schemas.openxmlformats.org/officeDocument/2006/relationships/slide" Target="slides/slide59.xml"/><Relationship Id="rId61" Type="http://schemas.openxmlformats.org/officeDocument/2006/relationships/slide" Target="slides/slide60.xml"/><Relationship Id="rId62" Type="http://schemas.openxmlformats.org/officeDocument/2006/relationships/slide" Target="slides/slide61.xml"/><Relationship Id="rId63" Type="http://schemas.openxmlformats.org/officeDocument/2006/relationships/slide" Target="slides/slide62.xml"/><Relationship Id="rId64" Type="http://schemas.openxmlformats.org/officeDocument/2006/relationships/slide" Target="slides/slide63.xml"/><Relationship Id="rId65" Type="http://schemas.openxmlformats.org/officeDocument/2006/relationships/slide" Target="slides/slide64.xml"/><Relationship Id="rId66" Type="http://schemas.openxmlformats.org/officeDocument/2006/relationships/slide" Target="slides/slide65.xml"/><Relationship Id="rId67" Type="http://schemas.openxmlformats.org/officeDocument/2006/relationships/slide" Target="slides/slide66.xml"/><Relationship Id="rId68" Type="http://schemas.openxmlformats.org/officeDocument/2006/relationships/slide" Target="slides/slide67.xml"/><Relationship Id="rId69" Type="http://schemas.openxmlformats.org/officeDocument/2006/relationships/slide" Target="slides/slide68.xml"/><Relationship Id="rId100" Type="http://schemas.openxmlformats.org/officeDocument/2006/relationships/presProps" Target="presProps.xml"/><Relationship Id="rId80" Type="http://schemas.openxmlformats.org/officeDocument/2006/relationships/slide" Target="slides/slide79.xml"/><Relationship Id="rId81" Type="http://schemas.openxmlformats.org/officeDocument/2006/relationships/slide" Target="slides/slide80.xml"/><Relationship Id="rId82" Type="http://schemas.openxmlformats.org/officeDocument/2006/relationships/slide" Target="slides/slide81.xml"/><Relationship Id="rId83" Type="http://schemas.openxmlformats.org/officeDocument/2006/relationships/slide" Target="slides/slide82.xml"/><Relationship Id="rId84" Type="http://schemas.openxmlformats.org/officeDocument/2006/relationships/slide" Target="slides/slide83.xml"/><Relationship Id="rId85" Type="http://schemas.openxmlformats.org/officeDocument/2006/relationships/slide" Target="slides/slide84.xml"/><Relationship Id="rId86" Type="http://schemas.openxmlformats.org/officeDocument/2006/relationships/slide" Target="slides/slide85.xml"/><Relationship Id="rId87" Type="http://schemas.openxmlformats.org/officeDocument/2006/relationships/slide" Target="slides/slide86.xml"/><Relationship Id="rId88" Type="http://schemas.openxmlformats.org/officeDocument/2006/relationships/slide" Target="slides/slide87.xml"/><Relationship Id="rId89" Type="http://schemas.openxmlformats.org/officeDocument/2006/relationships/slide" Target="slides/slide8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73.emf"/><Relationship Id="rId2" Type="http://schemas.openxmlformats.org/officeDocument/2006/relationships/image" Target="../media/image74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9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5.emf"/><Relationship Id="rId2" Type="http://schemas.openxmlformats.org/officeDocument/2006/relationships/image" Target="../media/image76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77.emf"/><Relationship Id="rId2" Type="http://schemas.openxmlformats.org/officeDocument/2006/relationships/image" Target="../media/image78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9.emf"/><Relationship Id="rId2" Type="http://schemas.openxmlformats.org/officeDocument/2006/relationships/image" Target="../media/image80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3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5.emf"/><Relationship Id="rId2" Type="http://schemas.openxmlformats.org/officeDocument/2006/relationships/image" Target="../media/image86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4.emf"/><Relationship Id="rId2" Type="http://schemas.openxmlformats.org/officeDocument/2006/relationships/image" Target="../media/image125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398904-85A8-43EC-B823-52CB18CD4D8A}" type="datetimeFigureOut">
              <a:rPr lang="en-US" smtClean="0"/>
              <a:pPr/>
              <a:t>2/12/13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E246D9-2389-4267-8EF1-EFCFFEA8B66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282793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6AE4-589D-41B2-9AA9-941661D05674}" type="datetimeFigureOut">
              <a:rPr lang="en-US" smtClean="0"/>
              <a:pPr/>
              <a:t>2/12/13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7228-2856-49B3-8875-7111F097F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094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6AE4-589D-41B2-9AA9-941661D05674}" type="datetimeFigureOut">
              <a:rPr lang="en-US" smtClean="0"/>
              <a:pPr/>
              <a:t>2/12/13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7228-2856-49B3-8875-7111F097F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5323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6AE4-589D-41B2-9AA9-941661D05674}" type="datetimeFigureOut">
              <a:rPr lang="en-US" smtClean="0"/>
              <a:pPr/>
              <a:t>2/12/13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7228-2856-49B3-8875-7111F097F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80187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6AE4-589D-41B2-9AA9-941661D05674}" type="datetimeFigureOut">
              <a:rPr lang="en-US" smtClean="0"/>
              <a:pPr/>
              <a:t>2/12/13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7228-2856-49B3-8875-7111F097F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02622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6AE4-589D-41B2-9AA9-941661D05674}" type="datetimeFigureOut">
              <a:rPr lang="en-US" smtClean="0"/>
              <a:pPr/>
              <a:t>2/12/13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7228-2856-49B3-8875-7111F097F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5891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6AE4-589D-41B2-9AA9-941661D05674}" type="datetimeFigureOut">
              <a:rPr lang="en-US" smtClean="0"/>
              <a:pPr/>
              <a:t>2/12/13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7228-2856-49B3-8875-7111F097F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9843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6AE4-589D-41B2-9AA9-941661D05674}" type="datetimeFigureOut">
              <a:rPr lang="en-US" smtClean="0"/>
              <a:pPr/>
              <a:t>2/12/13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7228-2856-49B3-8875-7111F097F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1775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6AE4-589D-41B2-9AA9-941661D05674}" type="datetimeFigureOut">
              <a:rPr lang="en-US" smtClean="0"/>
              <a:pPr/>
              <a:t>2/12/13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7228-2856-49B3-8875-7111F097F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79190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6AE4-589D-41B2-9AA9-941661D05674}" type="datetimeFigureOut">
              <a:rPr lang="en-US" smtClean="0"/>
              <a:pPr/>
              <a:t>2/12/13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7228-2856-49B3-8875-7111F097F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313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6AE4-589D-41B2-9AA9-941661D05674}" type="datetimeFigureOut">
              <a:rPr lang="en-US" smtClean="0"/>
              <a:pPr/>
              <a:t>2/12/13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7228-2856-49B3-8875-7111F097F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1450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036AE4-589D-41B2-9AA9-941661D05674}" type="datetimeFigureOut">
              <a:rPr lang="en-US" smtClean="0"/>
              <a:pPr/>
              <a:t>2/12/13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067228-2856-49B3-8875-7111F097F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36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0036AE4-589D-41B2-9AA9-941661D05674}" type="datetimeFigureOut">
              <a:rPr lang="en-US" smtClean="0"/>
              <a:pPr/>
              <a:t>2/12/13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067228-2856-49B3-8875-7111F097F47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48705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C00000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spcBef>
          <a:spcPct val="20000"/>
        </a:spcBef>
        <a:buFontTx/>
        <a:buNone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.png"/><Relationship Id="rId3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5" Type="http://schemas.openxmlformats.org/officeDocument/2006/relationships/image" Target="../media/image19.png"/><Relationship Id="rId6" Type="http://schemas.openxmlformats.org/officeDocument/2006/relationships/image" Target="../media/image20.png"/><Relationship Id="rId7" Type="http://schemas.openxmlformats.org/officeDocument/2006/relationships/image" Target="../media/image21.png"/><Relationship Id="rId8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4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png"/><Relationship Id="rId3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3" Type="http://schemas.openxmlformats.org/officeDocument/2006/relationships/image" Target="../media/image2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4" Type="http://schemas.openxmlformats.org/officeDocument/2006/relationships/image" Target="../media/image3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png"/><Relationship Id="rId3" Type="http://schemas.openxmlformats.org/officeDocument/2006/relationships/image" Target="../media/image3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doaj.org/" TargetMode="External"/><Relationship Id="rId3" Type="http://schemas.openxmlformats.org/officeDocument/2006/relationships/image" Target="../media/image43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w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scholarworks.umass.edu/peer_review_list.html" TargetMode="External"/><Relationship Id="rId4" Type="http://schemas.openxmlformats.org/officeDocument/2006/relationships/image" Target="../media/image47.png"/><Relationship Id="rId5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library.pitt.edu/e-journals/pubs.html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ap.edu/" TargetMode="External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1" Type="http://schemas.openxmlformats.org/officeDocument/2006/relationships/slideLayout" Target="../slideLayouts/slideLayout2.xml"/><Relationship Id="rId2" Type="http://schemas.openxmlformats.org/officeDocument/2006/relationships/hyperlink" Target="http://openhumanitiespress.org/index.html" TargetMode="Externa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4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5.png"/><Relationship Id="rId3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7.pn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9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4" Type="http://schemas.openxmlformats.org/officeDocument/2006/relationships/image" Target="../media/image6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3.png"/><Relationship Id="rId3" Type="http://schemas.openxmlformats.org/officeDocument/2006/relationships/image" Target="../media/image64.pn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5.wm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digitalcommons.unl.edu/onlinedictinvertzoology/" TargetMode="External"/><Relationship Id="rId3" Type="http://schemas.openxmlformats.org/officeDocument/2006/relationships/image" Target="../media/image6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7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8.jpeg"/><Relationship Id="rId3" Type="http://schemas.openxmlformats.org/officeDocument/2006/relationships/image" Target="../media/image69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0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1.jpeg"/><Relationship Id="rId3" Type="http://schemas.openxmlformats.org/officeDocument/2006/relationships/image" Target="../media/image72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4" Type="http://schemas.openxmlformats.org/officeDocument/2006/relationships/image" Target="../media/image73.emf"/><Relationship Id="rId5" Type="http://schemas.openxmlformats.org/officeDocument/2006/relationships/oleObject" Target="../embeddings/oleObject2.bin"/><Relationship Id="rId6" Type="http://schemas.openxmlformats.org/officeDocument/2006/relationships/image" Target="../media/image74.emf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4" Type="http://schemas.openxmlformats.org/officeDocument/2006/relationships/image" Target="../media/image75.emf"/><Relationship Id="rId5" Type="http://schemas.openxmlformats.org/officeDocument/2006/relationships/oleObject" Target="../embeddings/oleObject4.bin"/><Relationship Id="rId6" Type="http://schemas.openxmlformats.org/officeDocument/2006/relationships/image" Target="../media/image76.emf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4" Type="http://schemas.openxmlformats.org/officeDocument/2006/relationships/image" Target="../media/image77.emf"/><Relationship Id="rId5" Type="http://schemas.openxmlformats.org/officeDocument/2006/relationships/oleObject" Target="../embeddings/oleObject6.bin"/><Relationship Id="rId6" Type="http://schemas.openxmlformats.org/officeDocument/2006/relationships/image" Target="../media/image78.emf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4" Type="http://schemas.openxmlformats.org/officeDocument/2006/relationships/image" Target="../media/image79.emf"/><Relationship Id="rId5" Type="http://schemas.openxmlformats.org/officeDocument/2006/relationships/oleObject" Target="../embeddings/oleObject8.bin"/><Relationship Id="rId6" Type="http://schemas.openxmlformats.org/officeDocument/2006/relationships/image" Target="../media/image80.emf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4" Type="http://schemas.openxmlformats.org/officeDocument/2006/relationships/image" Target="../media/image81.emf"/><Relationship Id="rId5" Type="http://schemas.openxmlformats.org/officeDocument/2006/relationships/image" Target="../media/image82.jpe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4" Type="http://schemas.openxmlformats.org/officeDocument/2006/relationships/image" Target="../media/image83.emf"/><Relationship Id="rId5" Type="http://schemas.openxmlformats.org/officeDocument/2006/relationships/image" Target="../media/image84.png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4" Type="http://schemas.openxmlformats.org/officeDocument/2006/relationships/image" Target="../media/image85.emf"/><Relationship Id="rId5" Type="http://schemas.openxmlformats.org/officeDocument/2006/relationships/oleObject" Target="../embeddings/oleObject12.bin"/><Relationship Id="rId6" Type="http://schemas.openxmlformats.org/officeDocument/2006/relationships/image" Target="../media/image86.emf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7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88.jpeg"/><Relationship Id="rId3" Type="http://schemas.openxmlformats.org/officeDocument/2006/relationships/image" Target="../media/image89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0.tiff"/><Relationship Id="rId3" Type="http://schemas.openxmlformats.org/officeDocument/2006/relationships/image" Target="../media/image91.tiff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2.gif"/><Relationship Id="rId3" Type="http://schemas.openxmlformats.org/officeDocument/2006/relationships/image" Target="../media/image93.pn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4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5.png"/><Relationship Id="rId3" Type="http://schemas.openxmlformats.org/officeDocument/2006/relationships/image" Target="../media/image96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7.png"/><Relationship Id="rId3" Type="http://schemas.openxmlformats.org/officeDocument/2006/relationships/image" Target="../media/image98.pn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99.png"/><Relationship Id="rId3" Type="http://schemas.openxmlformats.org/officeDocument/2006/relationships/image" Target="../media/image100.pn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1.png"/><Relationship Id="rId3" Type="http://schemas.openxmlformats.org/officeDocument/2006/relationships/image" Target="../media/image102.png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3.png"/><Relationship Id="rId3" Type="http://schemas.openxmlformats.org/officeDocument/2006/relationships/image" Target="../media/image10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5.png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6.jpeg"/><Relationship Id="rId3" Type="http://schemas.openxmlformats.org/officeDocument/2006/relationships/image" Target="../media/image107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8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0.pn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1.png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2.jpeg"/><Relationship Id="rId3" Type="http://schemas.openxmlformats.org/officeDocument/2006/relationships/image" Target="../media/image113.jpe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4" Type="http://schemas.openxmlformats.org/officeDocument/2006/relationships/image" Target="../media/image11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4.png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7.jpeg"/><Relationship Id="rId3" Type="http://schemas.openxmlformats.org/officeDocument/2006/relationships/image" Target="../media/image118.jpeg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9.jpeg"/><Relationship Id="rId3" Type="http://schemas.openxmlformats.org/officeDocument/2006/relationships/image" Target="../media/image120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2.jpeg"/><Relationship Id="rId4" Type="http://schemas.openxmlformats.org/officeDocument/2006/relationships/image" Target="../media/image12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1.jpe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4" Type="http://schemas.openxmlformats.org/officeDocument/2006/relationships/image" Target="../media/image124.emf"/><Relationship Id="rId5" Type="http://schemas.openxmlformats.org/officeDocument/2006/relationships/oleObject" Target="../embeddings/oleObject14.bin"/><Relationship Id="rId6" Type="http://schemas.openxmlformats.org/officeDocument/2006/relationships/image" Target="../media/image125.emf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6.jpeg"/><Relationship Id="rId3" Type="http://schemas.openxmlformats.org/officeDocument/2006/relationships/image" Target="../media/image127.png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4" Type="http://schemas.openxmlformats.org/officeDocument/2006/relationships/image" Target="../media/image128.emf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4" Type="http://schemas.openxmlformats.org/officeDocument/2006/relationships/image" Target="../media/image129.emf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0.jpeg"/><Relationship Id="rId3" Type="http://schemas.openxmlformats.org/officeDocument/2006/relationships/image" Target="../media/image131.jpe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2.jpeg"/><Relationship Id="rId3" Type="http://schemas.openxmlformats.org/officeDocument/2006/relationships/image" Target="../media/image133.jpeg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4.png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5.png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7.png"/><Relationship Id="rId3" Type="http://schemas.openxmlformats.org/officeDocument/2006/relationships/image" Target="../media/image138.png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www.doabooks.org/" TargetMode="External"/><Relationship Id="rId3" Type="http://schemas.openxmlformats.org/officeDocument/2006/relationships/image" Target="../media/image139.png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0.png"/><Relationship Id="rId3" Type="http://schemas.openxmlformats.org/officeDocument/2006/relationships/image" Target="../media/image141.png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2.png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3.pn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4.png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5.png"/><Relationship Id="rId3" Type="http://schemas.openxmlformats.org/officeDocument/2006/relationships/image" Target="../media/image146.png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7.png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8.png"/><Relationship Id="rId3" Type="http://schemas.openxmlformats.org/officeDocument/2006/relationships/image" Target="../media/image149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4" Type="http://schemas.openxmlformats.org/officeDocument/2006/relationships/image" Target="../media/image152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0.png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4" Type="http://schemas.openxmlformats.org/officeDocument/2006/relationships/image" Target="../media/image15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3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6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png"/><Relationship Id="rId4" Type="http://schemas.openxmlformats.org/officeDocument/2006/relationships/image" Target="../media/image159.png"/><Relationship Id="rId5" Type="http://schemas.openxmlformats.org/officeDocument/2006/relationships/image" Target="../media/image160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7.png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1.png"/><Relationship Id="rId3" Type="http://schemas.openxmlformats.org/officeDocument/2006/relationships/image" Target="../media/image162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hyperlink" Target="http://digitalcommons.unl.edu/" TargetMode="External"/><Relationship Id="rId4" Type="http://schemas.openxmlformats.org/officeDocument/2006/relationships/hyperlink" Target="http://digitalcommons.unl.edu/zeabook/" TargetMode="External"/><Relationship Id="rId5" Type="http://schemas.openxmlformats.org/officeDocument/2006/relationships/image" Target="../media/image163.png"/><Relationship Id="rId6" Type="http://schemas.openxmlformats.org/officeDocument/2006/relationships/image" Target="../media/image164.png"/><Relationship Id="rId7" Type="http://schemas.openxmlformats.org/officeDocument/2006/relationships/image" Target="../media/image165.png"/><Relationship Id="rId8" Type="http://schemas.openxmlformats.org/officeDocument/2006/relationships/image" Target="../media/image166.png"/><Relationship Id="rId1" Type="http://schemas.openxmlformats.org/officeDocument/2006/relationships/slideLayout" Target="../slideLayouts/slideLayout2.xml"/><Relationship Id="rId2" Type="http://schemas.openxmlformats.org/officeDocument/2006/relationships/hyperlink" Target="mailto:proyster@unl.edu" TargetMode="Externa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ounded Rectangle 10"/>
          <p:cNvSpPr/>
          <p:nvPr/>
        </p:nvSpPr>
        <p:spPr>
          <a:xfrm>
            <a:off x="612775" y="160338"/>
            <a:ext cx="7543800" cy="2430462"/>
          </a:xfrm>
          <a:prstGeom prst="roundRect">
            <a:avLst/>
          </a:prstGeom>
          <a:solidFill>
            <a:schemeClr val="accent1">
              <a:alpha val="1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2958" y="685800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C00000"/>
                </a:solidFill>
                <a:latin typeface="+mn-lt"/>
              </a:rPr>
              <a:t>Open Access Publishing—</a:t>
            </a:r>
            <a:r>
              <a:rPr lang="en-US" dirty="0" smtClean="0">
                <a:solidFill>
                  <a:srgbClr val="C00000"/>
                </a:solidFill>
                <a:latin typeface="+mn-lt"/>
              </a:rPr>
              <a:t/>
            </a:r>
            <a:br>
              <a:rPr lang="en-US" dirty="0" smtClean="0">
                <a:solidFill>
                  <a:srgbClr val="C00000"/>
                </a:solidFill>
                <a:latin typeface="+mn-lt"/>
              </a:rPr>
            </a:br>
            <a:r>
              <a:rPr lang="en-US" i="1" dirty="0" smtClean="0">
                <a:solidFill>
                  <a:srgbClr val="C00000"/>
                </a:solidFill>
                <a:latin typeface="+mn-lt"/>
              </a:rPr>
              <a:t>An Opinionated, </a:t>
            </a:r>
            <a:br>
              <a:rPr lang="en-US" i="1" dirty="0" smtClean="0">
                <a:solidFill>
                  <a:srgbClr val="C00000"/>
                </a:solidFill>
                <a:latin typeface="+mn-lt"/>
              </a:rPr>
            </a:br>
            <a:r>
              <a:rPr lang="en-US" i="1" dirty="0" smtClean="0">
                <a:latin typeface="+mn-lt"/>
              </a:rPr>
              <a:t>Non-Canonical </a:t>
            </a:r>
            <a:r>
              <a:rPr lang="en-US" i="1" dirty="0" smtClean="0">
                <a:solidFill>
                  <a:srgbClr val="C00000"/>
                </a:solidFill>
                <a:latin typeface="+mn-lt"/>
              </a:rPr>
              <a:t>Tour</a:t>
            </a:r>
            <a:endParaRPr lang="en-US" i="1" dirty="0">
              <a:solidFill>
                <a:srgbClr val="C00000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09700" y="3352800"/>
            <a:ext cx="6400800" cy="12192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Paul Royster</a:t>
            </a:r>
          </a:p>
          <a:p>
            <a:r>
              <a:rPr lang="en-US" sz="1900" dirty="0" smtClean="0">
                <a:solidFill>
                  <a:schemeClr val="tx1"/>
                </a:solidFill>
              </a:rPr>
              <a:t>Coordinator of Scholarly Communications</a:t>
            </a:r>
          </a:p>
          <a:p>
            <a:r>
              <a:rPr lang="en-US" sz="1900" dirty="0" smtClean="0">
                <a:solidFill>
                  <a:schemeClr val="tx1"/>
                </a:solidFill>
              </a:rPr>
              <a:t>University of Nebraska</a:t>
            </a:r>
            <a:r>
              <a:rPr lang="en-US" sz="1900" dirty="0" smtClean="0">
                <a:solidFill>
                  <a:schemeClr val="tx1"/>
                </a:solidFill>
                <a:latin typeface="Book Antiqua"/>
              </a:rPr>
              <a:t>–</a:t>
            </a:r>
            <a:r>
              <a:rPr lang="en-US" sz="1900" dirty="0" smtClean="0">
                <a:solidFill>
                  <a:schemeClr val="tx1"/>
                </a:solidFill>
              </a:rPr>
              <a:t>Lincoln</a:t>
            </a:r>
            <a:endParaRPr lang="en-US" sz="1900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71600" y="4724400"/>
            <a:ext cx="6477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Scholarly Communication Symposium</a:t>
            </a:r>
          </a:p>
          <a:p>
            <a:pPr algn="ctr"/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Raynor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Library</a:t>
            </a:r>
          </a:p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Marquette University</a:t>
            </a:r>
          </a:p>
          <a:p>
            <a:pPr algn="ctr"/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February 11, 2013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" name="AutoShape 2" descr="data:image/jpeg;base64,/9j/4AAQSkZJRgABAQAAAQABAAD/2wCEAAkGBhQSEBQUEhQVFBUUFBgYFRUVFxoVFhUYFBcYGBgYGBgXGyYeFxokGhUUIC8gJCcpLiwsFR4xNTAqNSYrLCkBCQoKDgwOGg8PGjIkHyUsNTEwLywuKiwsLS0qLCwqKiksLSwqLSksLCosLCwtKi8sNCk1LCwpNCopLCwsKSksLP/AABEIALMA8AMBIgACEQEDEQH/xAAcAAABBAMBAAAAAAAAAAAAAAAABQYHCAEDBAL/xABNEAABAgMDBgUOCwgCAwAAAAABAgMABBEFEiEGBxMxQVEiMmFxkRYXIzNSU1RydIGSobHRCBQ0NUKTsrPB0uEVQ3OCg6LCw2LwJERj/8QAGgEAAgMBAQAAAAAAAAAAAAAAAAQCAwUBBv/EAEcRAAEDAgIFBwkFBgMJAAAAAAEAAgMEESExBRJBUWETFCJScYGRBhUyM1OhsdHwNFRyweFCk6PS4vE1kqIWI0NERmKCssL/2gAMAwEAAhEDEQA/AJxggggQiNT5ISSkVNMBqrG2CIuFxZATf6pj3sdJ90Z6pFd79Z90cWV9iIcQsLFUPJKFjcSNY5do5RFZLdshcrMOMr1oUQDSgUNihyEUjCoKesqp5IHVOq5v/YDcbxiO/tT0romNDwy4PE5q0/VIrvfrPug6pFd79Z90VJEZrGz5irvvf8MfzJfnMXs/eVbXqjV3sdJ/LB1SK716z7oqVejN/ljnmOu+9/6B/Muc5i9n7z8lbTqlV3v1n3RkZSnCrdBvqfdFSr/LCjYNvuybwdaIqMCFYpUk60qHm81KjERB+hNINaSypudgLAAeF7mykKiEnGP3lW/ZeCgFJNQdUaLRn0tIqcTsTtMMrIzLJD7IdbxSrjtk8JtY2Hz7doxhAziZwRLAhNFTDieAnWltJqAtXRgNp5IyxpGaYCniZ/vybEdW2buz67bebtb03HofHgpAGUp71/cfyxnqlPev7j+WKmOzS1KJUtRJxJKiSTvJOuMaY7z0mNfzHX/ev9A+ap5xD7P3lWz6pFd79Z90Y6pFd6HSfyxUvSGMX+WDzHXfe/4Y+aOcxez95+StqMpFd7HSfywdUiu9+s+6KlVgg8x1v3v+GP5kc5i9n7yra9Uiu9+s+6MdUi600YruqaxV3JyxFTcy2wnC8eEruUpxUrzD10izmSljpQE3UgIaSENjmAA6Bt3mMatp6ymqI6dtTrOdieiBYb8zxt2JiN0T2F5ZYDic05GSSkVFDTEbjHuMARmN8CwSKIIII6hEEEECEQQQQIRBBBAhEEEECFqmZcLQUnUR0csQvnYyTLjJdSmrsvxqa1Nazz0PCHIVRNhhFyikapDgGKcFcoPtofbGTXsfC5tZD6UfvbtCZgIdeJ2R+KqMFUNR/wB8xifsgpuRnZdC3JOUvVuOdhbFxe+l3ikEEbq8kRBl5YiZWecbboEKotAH0UrFbvmNR0Q9Pg+i9OTCFYp0AVdOq8HAAabwFKHnjfrQ6spWVFM/VOBF8iDmCPqxyISzCI3lrxfYpkTkTIeBS31LfujJyHkD/wClLfUo/LC2IwtVBUwvrkC5KLJBdyFkbppJStaGnYUa9myIJzi5vFSq1PMIOh/eIFSWTv8A4Z2HZq3E2UEJ1r2Ql5JwFaEY4hQOtKgdYOMKzSVEThPCb2zacnD8juKsYGOBa7bt3foqoWBlE7Ju6Rk4lJCknFKgRheG2hxHNHJOzrkw6pxwlbjiqk7STsAHQAId2cLIJUm4p1pPYCrEbWVH6Kq/RrqPTDzzN5seLPTadypZtQ6HlA/2j+bdG1BU0sjOeRgXIseth+yeI2/2VL2vaeTP1xXfmszRoaaL9oMpW65xGXBeDSd6k6r5w8UcpMP1WQFnnXJy/wBWkfhC8kR5ddCQSTQCEZJ3El7iuhoySD1vbP8AA5f6sRhWb6zvApf6sQ4gY1TQ4CvFPsMQfK5rS666GglRHnCds6Sl1Kakpa+slDVUJqVU49CDwU4HVuGFYgww/s8Th+NspqboYBCa4AqWqpA3m6n0RuhJzc2CmanUhwAoaSXFg43rpASkjaLyk1G6JaMqOR0ca2ocSSC48AMA0DZ+ZOKsmjBm5Jg4fqpHzVZJFpgKUkB6Yoo1GKG6cEcmFVHxgNkTCwyEgJGAAwhMyfkQEXyMVauQcm79BCxGRo9j5C6sm9OTHsGwfXBWzuAtG3IfHaiCCCNVLIggggQiCCCBCIIIIEIggggQiCCCBCI4ra7Q5zfiI7Y4ra7Qvm/EQrWfZ5Pwn4FWQ+sb2hVpzs/OP9Fv8YcfwePl8x5N/tRDczs/OP8ARb9hhx/B4+XTHk3+1EaWjv8ACovwBVT+ud2qf45589iX4ivYY6I0T/al+Kr2QjUeqd2H4KbPSC0WTOBxsUIKk0SsAgkGm3cSCDzER3RXu3cs3bNtsut1Lam2Q81WgcRc+0Kkg7DyExOVgZQszjCX5dV5CuQgpI1pUNihBStfzWKR37TQfcuyWEjgN6zadjIepeSDiKgioUkEEpUDr1QoAR6rHlaqCOtiYxznNFr5/NcLiQAVha6Yk4DXCI1aGnmEpBASm8sJqKqu0F6m0ArTzVG+EPLbLNqXaK1khAwSkcZ1dKgAdOvnhkZm7ecnLXmXXTrlSEp+ihIebolPIPXidsZ7BJpB5MeETDieuRsHAbVeQIRj6R936qcBGqb7WrxVewxsjXNdrV4p9hjQl9W7sKobmFWrPD8sa8nH3jke8zfyx7yc/eNx5zw/LGvJx945Gczh/wDMe8nP3jcL/wDTv/h/9Jj/AJzvVjbK7S34vvjsjjsrtLfix11iyk+zx/hHwCpl9M9qzBGKwVhlVrMEYrBWBCzBBBAhEEEECEQQQQIRBBBAhEcVs9oXzfiI7Y4rZ7Qvm/EQrWfZ5Pwn4KyL1je0KtOdn5x/ot/jDj+Dx8vmPJv9qIbmdn5x/ot+ww4/g8fL5jyb/aiNLR3+FxfgCqn9c7tU/wAc9odqX4h9kdAjRaHal+Ir2GEaj1Tuw/BWM9IKsOdf5yX/AAmvsCNWQGcB2zHqiq2FkaZreO6TuWBt20ocNW3Ov85L/hNfYEM+NfRTWu0dCHdRvwCqnwld2q5Fl2u3MsoeZUFtrTVKhu5dxGojYYbuV+VrbDS1KVRpHGI1rVsQnHGpw826IPzb5xV2c4ULJXKunsiBiUEimkQN+8fSA30hKyxywXPO14rSCdG3uHdK3rPq1CMus0dPUSiBptGcXO226o4n63G2KVrAXHPZ81zZUZTOTr5ccwSMG2xxUJ3cpO07eiH38Hr5xf8AJT961EWRKXwevnF/yU/etRuPhZDTcnGLNAwAS+sXOuVYMCNU1xF+Kr2GNgjXNcRXiq9hjBm9W7sKvbmFWvPCf/Ma8nH23I05qbQaZmnVOuIbSWCAVqCQTpGzQE7cD0RtzwfLGvJx945DFi7R1K2r0OyBxsHNtfvUpnmOpLhsKskznCYSkJE3LgDVw0Rs647Phcv6aIrRWCsLDybcBYVL7KZrAf8AhhWX65DPhct6aIOuOz4XL+miK0CMx3/Zx/3p65zwezCtDJZY6auheacu0rcKVUrWlab6GHXZ5UUJKzVRFThSldmERpmuyYLMq0hSSFuEuug4Xb1KA/yhI88SmBGRoxjzNK7lHOYDqtuc7Zn5K6oI1WjVAJxKzBBBG8k0QQQQIRBBBAhEEYrGp6bSjjKA5z+ERc9rRdxsF0AnJbo4bZ7Q5zfiI0vZQNDVVXMPfDft3LlhCFIdW21vvuC9TA8XX0VjJq9IU7o3xMdrOIIAbc5jgmYoXhwcRYX24KEM7Pzj/Rb/ABhx/B4+XzHk3+1ENHONazUxPFxhYcRo0C8AQKgGo4QBj3m8y5/Zbzruh0xcbuXb+jpwwqtbiq6t0ek0fE8aNjYRY6owOBScxBlcRvVqo57QPYnPEV7IgC1M/wBPOHsKGWB4ulV0rw9UIUxnRtV80+MuYil1pCUjHkQmK5KCR8bgSBcLrZACCsZ2PnNf8Jr7AiQ8zuVekldC8EuFhQTwgCoNK4lDTUKKFOQb4ieYsWfmV31szLqlU4am1mtNXCIpHS3m/tClRLLHnQP8ookjhZRR0xnax7ALOuNmBwJFwR89isBcZC7UJBVp1SrQ1pbHOlPujjen5NHGXLp51NiK1tZsJ9X7lKfGWgewmNwzTz3ctfWJjhqaAZ1DfEfNR5KXqHwUiZ0suWEyrjUstpSnatjR3SQDx1EjZSqf5oamYm0mmZ95TriGwZYgFagkE6Vs0FdtAeiEnrTTv/x+s/SMdaWd3M/WfpHKer0fDG5hqQS43JJHcBwGzxUnxyuIIZa3BWTl7dl18V9pXM4k/jG+YeSW1UIPBOo12GKx9aee7lr6xPujS9mvn06mUK8VaPxIiLp6CQFoqG48R80COUYlhSjnf+WNeTj7xyJRzX22JmUl76UqonRKqkGim8Ad+ICTjviFl5vrQ1mXWaf8kHo4UeZSQtKVNWm5tqhqbiHAKjUTQXTEBTQupYYIahutGcwRiNoIBOB78lMvdruc5hsVav4i33tHoj3RonWmm0FRbRhq4IxJ1bIrU1nStVlWMy5Xc6hKvUpMKrGfGeKbr6WXk1rxdGrDlSaeqHKikqOScYbF1sMduzgqGOZrDWyRniym0z6ZdIADPCWEgBN9YFBgPop9azuhuZA2N8Zn20kVQ2dI5uuooaEHWCq6KcsI1qTpefcdpQuOKXStaXlE0rtpWnmh9Zsso5OVacD6w26tfHKVEaMJFBeSDThXjTmiNU2ai0WWRAuktbDE3dme65tuwCnHqyTdLAKe8npaiCs61nDmH61hXhm2Pl6w4AltbLm4NrAIHiE19kLzWUDZwVeSeUe6MChrKWCJsBdqkDJwIx258UzLFI9xfa/ZilSCNLM2lfFUDzHHojbWNlr2uF2m4SpBGBWYIIIkuLw46AKkgDeYTJvKBCeJwzyYDppjGy3JW+0TtTiPx9UV1zqTkwmb0a3VKZKAptA4KbqiaghOCiCCKnXGa91RPV80icGXbfWOJ7hlft2YphrWNj5RwvjaylC287Mu1UKmEkjWhjhnpGHriPbVzzOqJ0LKU7luqLiuQ3RQA85IjgyazXOTLTby3kIbcFQEi+ulaasEp1Hbhuh7SWb+QlE6Vab9wVK31VSOUigRu1iEpn6JpnlsznTvByxsDutgM/xK9jZ3i7QGhRuvKm0ptRCHHl70MJIA8zYwjdLZt7QeVVTd0nEqdWATXfiVdMTLZk0040lUuUFo8XR0CcNYoKUPJQQ28pcufis7LsAJKFEF9WsoCzRIGNEn6RqNRERh05UvkMFDTtYQDhbHDs1cdnbguupWBofK8lIUlmZTgXpk8qW2/YtSv8YWpbNhIN0Cwtwk8HSOUKjroAi6FeYbIeMRha8midm5t/4yhky5Q3KrU4lCVON8JWKjUCu0aiuuyM6l0jX6Qc4S1BY0DNo3kADo2OZxzwBKukhhhAs254p7S+Rskil2Wa86b32qxptDKGWknEtBpQccTVCGGQb2JwFwCuo4RzZD5ZJnmiFUS+2BpEjUoatIkbBXWNhI3iE/OEpxE1ZzjV1LgeWhJWCUguaMC8BrGKumFIaWZ9caStJJsc3HMNLhjjgbeBVj3sEXKRAeHGy2Whl8+2hTn7OfDaNa3VaOgJpUpKCRiR0w7ZOZDjaHBqcQlYruWkKFeXGI3ywftBoaKcdSZV0AOOy7CVBOI4JBukY02iuysP6wVtGWaSw4HW0ISgLSoKrdSBjTink2QaSpIo6aOWNouScWF7hawtcuwDr3wFsEU8jnPLXHxsE2HMqp56cmZeUal6MGhLpUFEaq8YA47KYRqtmfteXYW+4uVCW6EpSm8TUgUxHLvhP/AGr8RtidW408pLqaI0aK1qW1VFcCMD545Hss3X5SYk3GX3XnCooIb4WjKkqBWhOIpiMBTERtsoTrRuihYY7MJJFyQQNc3Jthtyzw2pQy5hzjfH3ZKS7Gn9PLtOkAaRtKiAagEjECEHI/KB6YmZ1DpBSw6EtgJCaArdGJA4WCBiYVclJVbclLocBStLSQoHWDjgfNDHsG1HZCZntLKTLmmeqC22SmiVu41OBB0goRGLT0rJW1UcYBcLamXXxsTw9ybfIW8m53f4fNOvKnKJcs7KIbCDp30trvCtEkpFU0IocTvhbtCZ0bTi8OA2tW8cBJV+ER5aFqrn5+RuS0w2GXQpelRQUCkqrXYKJ2w9MrHimRmSKnsCxTxhd2eNFdRRCLm0LhZ7vS732F+5dZKXco4HAZeCbNiZY2jMMh1Ek06gkgFDhbNU68FqO2kOKwbYmXVqTMSipYJTUL0gWFGoF3AChoa+aIxyees8S6A9MTbL2N/REpRrNNQOykS3ZltszIKmHEuBNL136N6pAIOrV6oe03TMpy4MgsLka2q8Wxwx1i037O5VUry+1391x8rpItrKuUbcLc0hfBNLzjGkbVtqlRBqPdCcHbFfOPxUE7wWvaEiFnLicLdnTKgaEt3Rs45CfYTHNkvkywJCXS4y04S0lRUptJV2QX+NSv0qeaFYXQR0gnu9p1tXovzsLk5DeML7VNweZNTA4XxC5prNZIrHBS42ddUOH2LChTzQhzuZkcIszJHcpcbB8xWlX+MOvKPJJiYUX3FOoWhHbG13ClKaqNKggbdkNXIqWnnmFusTikJ0qkoRMJ0wKE0IJUakHGhonZD9HXVnIGZlURawOuLi5vYA9InLcO5VSxR6+qY89x/sm1M5uLQZUClu8RiFNLBIp5wQY0pyntGTUEqcfRuS+kkHzODGJfnLUVKyRembq1toqvR8FKiVUoi9zjoMJMnnCk3+xu1ZvCt2ZQAgg4jE1TiMcYeh01VVLC6ambKwGxIG7t1t+4Kp1NGw2a8tPFNeys8zqSNMylW9bSi2qm03TUE9ESFYudiXdoEzCQT9B8XD5iaA+lCLPZASE2C42Am9qXLrF3DcBVHqhk5R5rHJZtbqHkLbbTeVeBbWB0lJxIGvzRyF+ial4bC50DzsxsT2Yj/wBVxzZ2C7gHD671YaVyiQrj8A9I6aQptuhQqCCN4NYrLmsnJlU2GkOqS0lJU4k8JN1OwJVgkkkCo1VixVgy11oHarHzbP8AvLDrXVMFXzSVwfZt9YYHhcZX7NmKpc1jo+UaLY2tmlJQqKRCWefJ6rAcAJVLr16+xua+ghB5OFvibjDdyts1LiOEKpWktrG9KgR7CfVBXuMBZWNzjN+1pwcPBEHSvGdvx2KH8z9ulSHJVR4nZG+ZRosdJSfOYkCflQ6042dTiFI5r6Smvmr6ohCw5hVnWokLNNG6W3Ce4UbqieS6QqJ1CgRUGoIqCNtdR5o8/wCUtNyFYKiL0XjWB47fyPen6F+vGWO2YKKckbKmkS+mklUdacUiZllmgeKCCKXsAq6buzVgY65vJl16zZt9xtQmJh5LyW6KUsIQq6lF2gN6i17MRSHqmWl5NbzynA38YWFr0iwlN4A8QGm811k4boRrUzpybQIbKn1bLiSE+kqnshgaQq6qflKWLW6QOtY3sCHFhOVg7InGw8K+RjjbaR1uH5+CW5Z99cglQSpMwpgYOcBQduUqq9xeHwsdkIeTGbphphAmWW3XqkrNSoCpwAxoaCkNS0M8MwrtLTTQ3qq4rpNE/wBsJPVlaUyq6266okUuMIoehtNYap9A6UDHtaWxBxubE322F23wF96g+qguCbusO5SrMZJyqH25igl1NpoChWgSd16lAcKjlBxrGu2Lcs5YQX32F6Nd9FFhZSoaiNGTEatZvrWmqEy0wrlfNynmdUD6oVmcxNo0JcLDYAri4VHoSkw2PJ1os+pqiS0bMLDcDcqrnuxjBinZN5ybPoQp3SBQxAbUoGusEKSARHB10pBsUbQ5TchpKBu3jkiMsprAVJzBZUoLISlVQKDhiuFeiF3NbkY1aU24y8pxCUMlwFspCqhaE04SVCnChiHya0cYRKHOc0i+efuCg6tmDrWAKdnXkltjT/Sgf5QkzWciTXMomfir2mbTdSrShOGOCgnBXGIx2RIjOYOzhrMwrncA+ykR0pzHWWP3bp53l/gYsj0PoyIksDsRb0iMDmM9qi6qmdnbwCj0550bJZf1o/JAM86PBl/Wj8kN/OTk2xJuMBhJSFoUVVUpVaKAHGPLHRmgyUl5+cdamUKWhLBWkJUpFFaRCa1SdyjhEabQuiKmmFSyI6p3udfO3WUn1NQx+oXfD5JdRnmZPGl3fMtJ/ARtGeOW7y+PQ/ND5OY6y+9Oj+sv3xxT2YezrqikzCaAnBwHUD3STEHaE0QBcsI7z80CrqN6a5zpSDo7Khz+o0lwe0x1Wfl9Zia6NSWb3GAZKKkYCtxOO2I5y9yabkphDbSlqSpu+SspJrfWn6KRhwR64UM32bY2q2+pL4aUypAAUi8FXwo4kKFOLuMcj8ntHT04ljc8Mdx/IgrrquaN+q4C44KQp22LOnWi05MNKQSCUl3QmqcRxqHXC9KFJQnRlKkpACbpCgABQCorsiM5zMHaKTwCw4N4cKfUpMIczkDasoCr4u+gVoVMqvfdKJ9UKT+S8JZqx1BAGNnYjHM5jdnbYrGV7gblmKl3KCWcclXm2qaRbakpqaDhi6anZwSY5cjrHVKyTTKxRaQorANeEpRJx27IiJjLy0GTdL7lU8EpdAXdI2ELBNRywtyGeCYTQPNNOjaRVtR84qn+2E5fJvSMdOYIy1zS7WwNiTawzsLYq1tbCX67rg2sl7OtNBQlZW+lGldvKUo0CEjgBSv+NVqP9MwqWDZkyQlEw5KzkoEEIUEpVdKRRFKChqMDiaQmJy8sycAE02Eq1dlbvgcziMRrO7XHZKZGSyhfs+acZO9h7Soqe6QSa4bKiF33p6RtLOwxkX6TmawuTmHDpAjAdG+W1SHTkL2kHhex8E57PsxphBQy2ltJJUUpFBU6z6hDEzw21dbalkki/wBkXQ0qlPBSDvBVeP8AIIkMCgxOoayRs2n2mIJt2dVaVokt17K4ltobkcVJIHJVR5zEPJqmNRWmplN2xjWJO/Zf3nuU614ZFqNzKkPMxk92AukcJ9YAO5tv3qvHzCJuQmmA2Q3ckLNS2gBIolCUto5kj3AdJhyRv0DjOZKx2chw4NGDR4JCfo2jGz47URzzssFtlJ2jDkOz1x0RgxoPYHtLXZFUAkG4Vbs71g3Hm5kA9lFxYpqW2BTpTX0DHGc5zqZFqXaTdcSi4p4nUBUJuJ2G7dxOqmA2iV86OTpeln0pFSRpW9pvt4kAUrU4jlvQwshc1pUpt6aFSaFEvQY7i7XVvu81TsjLgqaRtGIq4azoXWaNrurYbQQbY4YC6bex5k1osA4XPDemfZmSk7PHSJQtQUaF51WB5byzVQHJWFa383yJKVU6+/fWeC2htNElZ3qXiQBUkUHPE4TcmGUhBoVkbMAhOoAAf9wivuXuVHx2ZqjtTdUta8RXFZrqKqDdgEwxQ6Qr6+s5IWZGzFwGJA2NJO08LYX2hQliiij1sycvmm4hskgAEkmgAxJJwAAGsxZHN5ZCbLkUtqF590337p4qiAAi9qN0CmG28dsVsBj2JhXdK6THpa+mnqI9SF4bxIv+Y/NJRua03cLq23VMO9np/SPK8owQQWyRqIrv80VM+Mr7pXpH3wfGV90rpMYZ0LXZc5H7sfNM84i9n7ypizqZMiYYMw2FX2ATTXeaJBVXCvBxV6UJXwevnJ/yVX3rURkZlXdK6TEm/B6+cn/JVfetQ/RUMlDSOhe/WGzC1gdmZ2qqaUSv1gLKwkYMZgMLIVcM83bZb+Gv7SYkXNlk+3ZkpeWCqZmAlTydWjABKW+Sl4121J3CI6zy9tlv4a/tJiPfjK+6V6R98UaKgmn0TEyF4bniRf8AaPEK6oc1tQ4uF1bbqmHe1dIgVlInvavVFSfjKu6V0n3wfGVd0r0j74mdDV/3kf5B81Hl4up7yprzm5NCalitpJ0jN5SBtKCKrRymgqOblg+Dl2ud8dn7LkQp8ZX3SvSPvia/g5drnfHZ+y5DFJQSUFI6F79YXuMLWucRmcLqEsoleHAWUy0hMyh7T/Mn2wqQmZRdo/mT7YzNI/ZJPwlW0/rW9qqflN8tmfKHfvFQ9s3GSEtOSay82VLD6kpUklKgLjeGGBxJ1gwycpvlsz5Q794qJSzKfJleV/4NQ5piWSLRjHRuLT0cQbFRpmh0xBF81wWpmWSD2F9aDTivor/cgAj0YZdp5JzskS4ULSE/vmiSBXCt5JqkHlpri2S2wRQgHnxhItGwErHAASd30TXWCIUFRpGmHpCVu5wsbcCMD3qdoX7NU8MQq9N5z3VSTrDqbzimyhDwNDRVArSA8Y3ScRyV3x2Zn7DDj7j6hXRAIbw+mutTykJFP6gjvy7zWkKcelRQipXLgDZUktU6bvPQ4gQ/M12TJl5dpCwApNXHdR4azgKjXQBOP/GFp6qkdRmKhGq+Z1nDIt61xuAwwwxwVrWSCTWlxDRgfgn9Iy2jQlO4Y8+2OmCkEakbBG0MbkEoSSblEEEETXFwWvZ5dQANYNQT0GCWkksoJCSpVMTrUo8m6O+MUhQ0kXKmYDpWtfcrOVdq6mxMy1LIcmErS6hZDgIVdqnAihAINQKYc1YbPWglPBXPrHPzRLNIKRnxaKfFfk53tvibG1zvNkw6pDs2BRN1oJTwVz6xz80HWglPBXPrHPzRLNIKRbzGo+9Sf5io8u32Y8FE3WglPBXPrHPzQ15+wrNZcWhco9RtaUFSXVqBvtqcSQErvUommI1qEWAIhq2tk9LtC/dq4ojE3SSUilThU0GELVLKmlaZDM9zbG93kWxFre8bdimxzJDq6oB7FXjLaQYbXLqlm1NIdYvlC1FSgrSOIIN4mhFylOSHf8Hn5ye8kV961DfzqTaFTwQ3TsLYQqmq+panFDnqvHlrDg+D184veSq+9aj1lG9z9Htc+9yL44mxNxcnhZISgCUgKwkYMZjCoSUlXHPKOyy38Nf2kxHEWKzkZBibRdBuFKipldKpBUKKQrck0GrHgjXSkREc1FqeBuek3+eDyfqGMpuavNnxkgg8SSCN4KnVtJfygyKaUZh2dai1PA3PSb/PB1qLU8Dc9Jv88eh5aPeEpYppxN/wcj2Od8dn7LkMCXzR2opaUmUUkFQBUpSAlNTrNF1oNeAMWCyEyORZsmlhJC1VKnHKXb6zt5gKAV2CE6uZhZqg3uptabpxwmZRdp/mTCnCZlCew/zJ9sec0j9kk/CU3T+tb2qp+U3y2Z8od+8VEpZlPkqvK/8ABqItyl+WzPlDv3iokXM1aqA04zXsqXdKEnai6hNRvoU488MabBOimkDLVJ7MEUvrz3qfoI0Sk0HEBQ1H1ckb4mx7XtDmm4KqIINiuSfs5LooRjsO0fpyRqsqzy0kg0KicSNwwEKEEUGki5YT26W9T5R2rqXwRBBBDSrRBBBAhEEEECEQQQQIRBBBAhYUcIjPODlC43KvPtpUVAXU0/d3uDfO4DXz0iTDCPa9ihYKkjhHjDYoEUIocPfGRpSGSQMc0azWm5b1gNn1vTNO9rSQcCRa+5VFccKiSokkkkkmpJOsk7TWJmzHW5LssOISmswpV50mgOjFAi5hikVNanAqOyG9nAzcKbUp+VRwACXWhW8gg4qQmnFpiRsodmqPpWcW0sLbUpC0nBSTQjziPQidulaQmlfqu7sDucPreEsWchJaQX+tiuTLzIWkKSagxuiIc3OcoP0QshL4HDRqS6BrUjHA0FSnow1SWjKBojEkclNUYTK8RkxVXQeM75HiDtBTDoSelHiPrNKKkA4HGMgQnft5nuj0GD9vtd0egxb5wpPaN8Qo8hJ1T4JRpBSE79vs90egwft9nuj0GO+cKX2jfEI5CTqnwSiRBCd+32e6PQYP28z3XqMHnCl9o3xCOQk6p8EpQm2zNoS2Ur4RVqTt5+ShjVMZQthJuG8dgoQPPEI5ws5pWS1KO3iah15PRcbVu11UMNVDtiiSc1h5tSWcTmc2tHHjuCm2Pk+nJhw2lIOdN+XXOVZJLgF1+gFy8mgFDtVSoVzDlhu2Daq5aZbdbxUhQ4OPDBwKcN4JHnjklpZTiwhCStSjRKUgkk8gGuJjze5tdCUuPJC5g4pTrSyDTzX9dVahWg3nXqZ6fRVE2mkJebaobtds7h8BhiqWNdPIXjDbfYFImTVomoBSpOkobqqXkGmpVCRyHmh0Rw2ZZoaG9R4yvwHJHfGTounlp4AyQ927hfarah7Xvu3+/FEEEEaaXRBBBAhEEEECEQQQQIRBBBAhEEEECERgxmCBCS7VsgOcJOC6dNNVffEIZf5tdb0o2Qup0rI85KkAnXXWkV14bosERHBadkh0V1KGo7+Qxly08tPLzqjwdtbscOPFMMka5vJyZbDtCp8w+ptaVoJSpJBSoYEKScCOUGFrq8n/AAp3pHuiUMpc1zMxMKcKnGVknSBABSo91Q6idtNevXWqV1mGfCHvQT74bPlBouYA1LekNjma1t4vZc5nO30Mu1MTq7n/AAp3p/SDq8n/AAp3pHuh99Zhnwh70E++DrMM+EPegn3xDzxoPqD93/Su81qfopidXk/4U70/pB1eT3hTvSPdD76zDPhDvoJ98HWYZ8Id9BPvg88aD6g/d/0rnNqn6KYnV5P+FO9P6QdXk/4U70/pD76zDPhDvoJ98Y6zDPhDvoJ98HnjQfVH7v8ApRzWp+j+qYMzlpOuIUhcy6pKwUqBOBBwIOGqEuTk1urS22krWo0SlIqTEp9Zlnwh70E++HVkTm+blSoNFS1q47qwAUpH0QBqG/HHzCkj5QUMTC2hZd5yaG6oJ3nAZI5nKTeQ2G+6T83+bhMuUrPCmCkhSq8BoK1hNOTAq240oNcryFnpaTROvadpj1JSSW0gJ852mOkQvTUj9c1FSdaQ7dg4DgiSUEajMG/HtRBBBGkqEQQQQIRBBBAhEEEECEQQQQIRBBBAhEEEECEQQQQIRGIIIChYTGTBBHELEZjEECFkwQQQIWDGYIIEIjEEECFkRmCCOoRBBBAhEEEECEQQQQIX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" name="AutoShape 5" descr="data:image/jpeg;base64,/9j/4AAQSkZJRgABAQAAAQABAAD/2wCEAAkGBhQRERQSExQRFRQVFhUXGRgUDRcUFRYYFRcXFhUVFhUXHScfGBkjGhcWHzIgJygpLC0sHB4zNTAqNSYrLCkBCQoKDgwOGg8PGiskHyU1KiwsLCwqLCwtLywvNSwsLCwsLCo0NC0sLywpMSkvKSksLCwsKSkvLC4sLCwsLCwsLP/AABEIALkBEQMBIgACEQEDEQH/xAAcAAEAAgIDAQAAAAAAAAAAAAAABgcBBQMECAL/xABPEAACAQMCAwMFCA0LAgcAAAABAgMABBEFEgYhMQcTQRQiUWFxMjRUcoGUtNIWIyQzNUJzdJGhsbKzCBUXNlJigsHCw9GF0yUmRHWDksT/xAAbAQEAAwEBAQEAAAAAAAAAAAAAAQIDBAUGB//EADYRAAICAQMCBAQEAwkBAAAAAAABAhEDEiExBEETUWHwInGRsTKBodEUgsEjQlJik6KzwuEF/9oADAMBAAIRAxEAPwC8aUpQClKUApSlAKUpQClKUApSlAKUpQClKwzADJ5CgM0r4mlCKWY4Cgkn0ADJNI5AwDDmCAQfSDzFAfdKwrAjI5g+is0ApSlAKUpQClKUApSlAKUpQClKUApSlAKUpQClKUApSlAKUpQClKUApSlAKUpQCla/Vtft7QKbiaKEMSFMkgUEjmQM1rf6RNN+HWnzlf8AmrKLfCBIqrjjPiCTZrMa5+0W9qVz0Heby5GT1wfR4VJf6RNN+HWnzlf+arXW9cF3fanaRkobgpbncATi1iuAzADPmmQR8+uD4VZNY4yyT4St/lz+hFOTUV3LQ4ulYabdsOTeSzH2HumNZ4amb+bbZjzbyWJvae6U1AdZ7TvKEWzFvIi3LNbs7sudrSIvJQxIJgLZyBhmXGQCa+rDtLNrC1s8DSJBiESRyxNhVd1O9A+4MsCpyxksrZwOdU8SN+Havnlccc/PsW0OtVe+TZcG8QSbdGibOJrS4LY6HuhFsJweuAfD8arFqieCuJu6bRu+Jb31AgVQNiyNDDHu6ZAZWJPWrU/pE034dafOV/5rWa1O4rzX0bRRbc+n2JFSo7/SJpvw60+cr/zWy0nX7e7DG3mimCkBjHIGAJ5gHFZuLXKLGwpSlVApSlAKUpQClKUApSlAKUpQClKUApSlAKUpQClKUApSlAKUpQClKUBEuLmxe6cfQbw9PEWrkVRy9qmp4H3Ufm8H/bq8OMPfmn+29+ivXmNeg9gr0emipLde7ZhkbRL4u07VGOBcMT6Bawn9kdbLSr5Tqc0rN5sT3kshCbixeRl3AIMthWB6cgDUa4ahwJ5jyEKRnODyLTRjIIPI7Q366k/C0Cm9VRjaYbsclGMeUyL0IIIx6RivK/8AqZIaMka2Sadesbf+3j5nZ0sXcX6r7/uaS2Mcd3apbiV4e+SRWdQrSNuCNtB2gKCuOfiDzrbaqthI9wkjXcT973sv2tXCNkp+Ju83MmOvXHOuG9gCalaIOizsB5oHS5fwUAD5AKmeo6cr3KgknfBcE5CuOT2xGA6kY+Q+rFeV1fVxhkxSuW8W7T32be+zT48ufodWHE5Rkttmtq8177kQ0qTbHaMjbo4LkRh9pClzcRzJKN45eYXU+g8jyNdKTtO1ReTXDqcdDawj9sftrhtMeQWu7G3y/nkZGNiZz6sV0NfhJjtpzk97G5JI6ss0mST4nDLXudJUMkoy3TlJb+fxP9ad8djhy/FFNdkv6I2Tdqmp4P3UenweD/t1ePCLZvdRPpNmenibVCa8xN0PsNenOD/fmoe2y+iJXd1MVFbL3aOfG7JdSlK843FKUoBSlKAUpSgFKUoBSlKAUpSgFKUoBSlKAUpSgFKUoBSlKAUpSgIjxh780/23v0V68xr0HsFenOMPfmn+29+ivXmNeg9gr0+l49+bOfISHg6MSPPE5OxreRiveFQzR4ZM4Izg5OK2nB7vgzIecFncbm5Ha7SSvGCD1JAzXc4UsHaRO7jtzttIyO9LsMTF+8J2qPPYkj1LyBPOuvwfFtTVFxjbC64BJAwJhgE8/Dxr5/rM6yLPXbRtzy3F/WLX08kejhxuLh/N+m/3NbpUha400kkkvzJOSful+pNdzU9UkW61IhzlY3UeoGWCM49Hm8s10dG+/aZ8b/8AS9cmr++dT+KfpEFdM4Rl1VNdn/ymak1j29/Cdf3el4XmYbku/wDdWRAqN7CwIr64vtViFoiFtptkfBkZgGkJLlQT5oJA5DlXJw/Dvsp0wDuuLNcEnB3Owwcc/Hw51MuIbWRbeQTWttJGsRAeFhG0SqDyUSAnlyIA5Vjm6z+G6pQ5+OW1pXqUX32bTk64225LQw+Jiv0Xa+G/2KmbofYa9OcH+/NQ9tl9ESvMbdD7DXpzg/35qHtsvoiV7vVce/NHBjJdSlK8w6BSlKAUpSgFKUoBSlKAUpSgFKUoBSsUoDNKxSgM0rFKAzSsUoDNKxSgM0rFKAiXGHvzT/be/RXrzGnQewV6c4w9+af7b36K9eY16D2CvT6Xj35s58hY3CsETOO9EjfctqRjvn54cH3GcDGOXT0VpNH1JUuZ4twVZrgKS7lVWJXl37ixH4pAw3XxFb/hO9dZJFit5JCkNqh3zJEQojLA4OfdEsevTbXW1HWo5tQtVEDB4Xk3ogj3NKDyXeSFYApnPrNfLRlN580HFuLin+JbUtSentbrnY9Z1og06d+T3t09zjh05RqNmFw8YeZ1aMgpjvppEwV5cuQx6iK4b6ILq80bFEjldC7SEBdqmKd8FuRyybceut7f8aRRyMkjX8LjGY1S3YLkAjBweoIPU9aj6cQeUalA6+UTJHnu1YRLIW2lm6bVAyP0D106f+Jm3lnCorHLe+9600603dd6rfgZPCVRT31L9q8z6toUiW7RXRl8stCpjcHKF2PmlD6Djl0NSjXtNjFtPJBJcR7In3KGfa/mnAcSgkjqOWOtR3ijW0mvLZO4ZJI5QZFOxXZmZNi7wSOfI5z41Jta1hzDLFPbTxiSORQyYuMcsEt3edoGQefXnXJ1PjuWHJTuW7Vxey0x4/vWo6rS2s1xaEpx8tk6fq+e3NFOv0PsNenOD/fmoe2y+iJXmNuh9h/ZXpzg/wB+ah7bL6IlfadVx780eJjJdSsUrzDoM0rFKAzSsUoDNKxSgM0rFKAzSsUoDNKxWaAUpSgFKUoBSlKAUpSgFKUoBSlKAiPGHvzT/be/RXrzGOnyf5V6c4w9+af7b36K9eYh0+T/ACr0+l49+bOfIWzwV76uvyVj/Aru8SD7r0/8tJ/DrqcFofKbo4OO6sh08e4HKuvqmtCXU7WEFSYpnyAp5ZQjm5OCeXQDl6Sc4/P545T66Uo8LHb/ANKvufQqSjgSfeX/AGJfe3scS7pGCgkAciSxPRVUc2Y+gAmoNKd+tQTLzjcFQ2PxkicOhB5qwJGVODzFcvEOsKb1rUM6yuojSUcu4ZwpWNRjOHJ85xhvOA6LXS069B1G1g855IC6STM3ORhG4IxjmFPmhjkkCtOg6KWDDPJvcsc3/K43f1pc3/lrcrnzrJNR8pL637/fsSfjQfa7f87tv3jW61L7zL+Tf901EOK9a33MNqCpYXMDbVQs3Js5Z84U4OduDy5kjOKl+pfeZfyb/umvJzYpY8WBT72/ydUdcJqUslei+559PT5P8q9O8H+/NQ9tl9ESvMR6fJ/lXp3g/wB+ah7bL6IlfqXV8e/NHyuMl1KUrzDoFKUoBSlKAUpSgFKUoBSlKAUpSgFK4L2+jhQvLJHGgwC0kiooJ5AbmIHWulDxTZuwRbq1ZmIAVbuMsSTgAANkknwqabFm0pSlQBStbdcS2sTlJLm2R16q91GrDlnmpbI5EV3LS8jmQSROkiHOGRw6nBwcMvI8wRU0wc1KVqdX4ptbV0jnmRHfG1ObO2TtGEUFiCeWcUSb4BtqViupqGsQW+3vpoYt2dvezJHuxjONxGcZH6RUVYO5StR9l9l8Ms/nkX1q7Fnr9tM22K4t5G9Edwjn9Ckmp0vyIs0nGNlO09nNDA04hafeqTRxtiWExggysB1aq7k7K12nZpuohsHaTqtmQDjkSN3MZq7qwTWscriqRDimUrwl2Z3mZmvI5gzMrArqAG4ndvJ7qTmfc9a6Wl9mOoR6kJjA3crM5DNdRMdnnBScyFjyx151ad/2j6dCxV7uDcOoRjJj292Diu1o/GtldnbBcwux6KH2ufYjYY/orneCWrJLeprTXZKq+FdjTxNorbZ36v5lUat2bX76oLhYMxd7A27yiEckEe47S+eW0+FY0vs21BNUNw0GIu+mbd5RCfNcSbTtD557h4Vd1xcpGpd2VEUZLMwVVHpLHkBWt+y+y+GWfzyL61QsX9n4a40eH+VV9fdE+J8Wr11fmU5q/ZhqEmotMsB7ppUO5bqJTs80ORiQMOW711J73s4uEVmtWuI5Aj4BullDnGVU98xC8x1GOtWVY6lFOu+GSOVQcbo5VdcjBIypIzgjl66X+pRQKGmliiUnAMkqoCcE4BYgZwDy9VZZem8RY4ttKCSraml/iTTTLQzadTpb7/L5FMw9lY2DfpuoF9o3FdVswpbHnFRu5DOeVWLwdZTrPeTTQNAJmg2K80cjYihEZJMTEdVrb2/E1pI21Lq1dsE4W6jY4UEscBs4ABPyVxDjCy+GWfzyL61d8sk5Kmvuc6SRuKVqPsvsvhln88i+tXJBxPaSMES6tWdjgKt1GzE+gANkmstL8i1mzpWrm4otEYo91aqykgq11GGUjkQQWyD6q+Psvsvhln88i+tTS/IWjb0rUfZdZfDLP55F9an2XWXwyz+eRfWppfkLRt6VqPsvsvhln88i+tT7L7L4ZZ/PIvrU0vyFo29K1t1xJaxNskubZGAB2vcxq2CMg4JzgiuL7L7L4ZZ/PIvrVGl+QtG3pWo+y+y+GWfzyL61bK3uFkUOjK6MMhlYMpHpBHIijTXJJy0pSoBw3dmkqlJER1OPNdAy8uY5MMV5n7QNE8l1C6MC7Io54wuzkI2kjEyhcdOjkfF9Venqq+64cF/c69b8tzGzMZP4siwFkPqGRg+omunp56G2+P8A1Gc1ZMuB+JRf2UNxy3kbZAPCReTjHgCeY9RFbDW9WS1t5biT3ESM559cDko9ZOAPWapTsP4kNvdvZS5VZ87Q3LbNGDlfUWUEe1VFWNxl92Xdppo5oT5Vc+juYW+1ofU8uB/hqJ4tOSu3P5ExlaKMEMjatF5SAZZLm3eRSMjM7xyFCD4APtx6sV6htrVIlCRoqKM4VECqMnJwByHMk1554q/rIfzy1/2K9F1p1LtR+RGNcmGbHOvNPGPEczakmo4IQusltno0VvKUXl4bijNj+/66uztF1BxbLaxHE9662yY6qr/fpPYse7n4ZFRXtn4UUabA8S4FmVQDHSJwsf6mEf66r07UWr77Ce6LOsrtZY0lQ5SRVdT6VYBlP6CK62taRDcRsJoo5MI4G+NWK7hz2kjl0HT0CoZ2I6/5Rp/csfPtmKevY3nRn2e6X/BU+ufcN8U/srCUXCVF07R5y7G9Oin1JUmjjlTuZDtkjV1yNmDtYEZ5mpl2udnNvDbG+tUWF4mTesfmoyswUMqjkjBipyMcs+qoR2SazHa6gssu/b3Mi+ZC8rZO3Hmxgnw64qa8ace/zuh03TY3kaQguz7YhtjYMQocg9QCSccgeRzy78mvxU1x38jFVpJF2N8Wy3to6TsXkt2CbzzZ0YZQsfFhhhnxwCeea0Op67Jrmp/zdE7JYxbjMY2wZhGQGyw/ELkKB05lufIDecPcLNo2kXbFgbgxTTMy9FZYjsVSeoXHX0k1Dv5Pijym69IhjA9m85/YtZVH48ke3BbfZMufTdHht4xFDFHGgGNqIAPl9J9Z51XPar2ZxSQPeWqCOeIF3WMbVkVebHaOQkAy2R1wQcnBFpV8ugIIPMHkQfEHqK5oZJRlqRo0mqKt7IeOTfRvY3ZErom5WkAbvY8gMr590ykrzPUHn0JMA7YtOjh1SRY0RFMUTbUQKuSpBIUch7mvvs1iMGvRRL0WW4iPxVSVf9INc3bj+FW/IRf6674xUc23dWYN3Hc9A6fYxwoFijjjU88JGqDJAGcKAM8hWbywjmXbLHHIoOcPGrgHmM4YHngn9Nc0fQewVmvNs6CveyzRIU8v+1RZj1C5jUmJSyoAqhA2MhcEjHTmagXbppUUF3B3UccYaA5EcaoCVduZCgDODjPqHoqzOzXrqf8A7ndfsSq+/lBe+7b8i38Su3E34xjL8BYvCvB9k9jas9naMzW8BZmtIyzExqSSSuSSeea+27MrNbqC6giSB4XLkRqQjgoyhSucLhiGyB4Y8eWr4b1rU1srZY9PhdBBCFY6oqllEa7WK7PNJGDjwrn4EvbmW/1E3cSwyBbT7WsveKq7ZtpDA4Ofk9nKsXrVu/1LqttjsaH2W2cK7p4o7m4cs8ksse4M7ksxVGJVRkn1+kmqj7adNit9QCQxxxJ5PG22ONUXJaTJwoAzyHP1V6Orz128/hMfm0f70tadNOUsm7KzSSLltOC7ExoTZWZJVf8A0UXoH92uU8E2HwKy+ZRfVraWX3tPiL+wVzGuXVLzNKR5st9PiPEPc93H3Xlzp3fdr3e0SMAuzGNuPDGKuvVOzLTrhCptYUJGN0MYicesFAP15HqqnLb+s3/UH/iNXosV1dRJpxp9jOCW5W/aFwykWhv3ixSTwxQL3/cBXbu3jQHdzYZXl18TUb7CtCt7iO7M8EEpV4gvewJJtBV843A4qfdrX4Iu/ix/xY6rfsY1C7iS58ltUuAXj3FrwQbSFbAAKndnnUwbeGXz/YOtaLP1Ts00+dCptYEJBAaKIRMpxyIKYzj0HlW60LSxa20NuDuEMaR7sY3bFC7seGcZxUC17V9Qe4sFuLSO3hN7Bl0vRMS3nbUIAGARk9D0qyhXPPUkk2XVWZpSlZFhUL4TP/i+sD+9ZfwGqXXZfu37sKZNrbA5IQtg7QxAJC5xkiq/03QdXgvLq7C6aTdCLchuZtq90u1Sp7vPTP6a1gtnv72KvsQLte0JrHUlu4cqJiJkI/FmQgv+va/+I1Z3Zsj3CzanMu2S8YbV67IIhsiUZ8CdzevINbHj3g9dTte4LBGDo6vjO3Bw/wClCw9uPRW4a2MVv3duqbkj2xK7EJlVwisQCQvIDIrSWXVjS7/0IUadlAcV/wBZD+eWv+xXouqV1fsq1O4vmvibFZDIkm0TylQY9u3rHkjzBVjPLqhtziPTxcb8AeUTGIR7fdZ2ZL7/AAxjHjU5qko01sRHayOSaTHrOqXHe7zbWKiBNkrx5nc7pmDIQfNACEeytjcdkFgyMu24GQRk30zYJ6HBfBx1wa6nAPDepaevcuLF43maWSQXEplO8AMQNgDHzfHFTy5LbG2BS+07QxIUtjzQxHMDOKpObi6i9iUrW55+7JdTaw1Y20vm96Xt3HgJEY7D/wDZSo+PXoG49w3xT+yqZ17sn1K5vHvAbGGRmV8R3EuFdQvnAmPrld3tqxQ2qG2IaPTzcb8cp5hEY9nNs7Nwff8Ai9MeNaZ9M2pJr1Iha2Kb7DPwov5CX/RXd7U9Ak0zUUv7bKLK/eKQOSTDnIp9Tc2x4guOgra8I9lmp6dcrcxmxcqrLta4lAIYYPMR5HQH5KsrWuHf5wsTb3YRXdQSYyWWOQcw8ZYAnB9OMjI8a0nlSyak7XDKqNxo62kaxHrGmuUIXvopInXOTG7IVdT7N2QfEEHxqmuyjVTYat3U/md5vtn3ctsm4bc/402/4qlvCHZ3q2mSs8Elk6NyZHmlCPjO1iBHlWGeufEjnW+4+7J49RPfxssN1gbjjMcmBgb8cwR03Dw6g8sVThBuN7P9CWm6fcsCuO5uFjRnchVRSzE9AqjJJ9gFVpAmux2z2ksIm83alzBqEcUy49ySZPd9PEAkdTnnVYalc31lJJaXr3SpOY3nUTB2lTIyySNuBJAxnODjB6YrOHT6nyiXOuxK+xjR2utRn1BgQiGUg+mWck7R7EZs/GX01rO3WIjVMkcmt4iPXguv7QauTga8sWtEWwZO6Qe5B89SeZ70Hzg5PMk9fZXS4/4Bi1aFCrhJUBMcgG5SG5lWx1U4ByOh5jxBus1ZblsuCHH4aRJ9Nu1lhjlXmrojg+kMoI/Ua7BNVVwzZ65pieTi3t7uFc7PutUKjrhWYg7fUVOPDA5VvJ9P1TUFMVx3FjbtykWGXvrl18UEnuEBHIkc/bWLxpPlUXUjl7LDvhu7ge4uL+6ljPpQsFDD5VNV/wDygvfdt+Rb+JV26fYRwRJDEoSONQqqOgA5D2+2qt497O9S1OdZD5CgjDImLiXJUsWBbMfI4xyFaYprxdT2RWS+GiweDTnT7P8ANrf+ElbVYFDFgqhmxkhRltuduT1OMn9NQTRrDW7a3it1XSmWJFRWaW43FVGFzhQM4AFdbVOH9bvSsVxNYx2zMolW3aQM8e4b1y6knK5GMgHxrNwTb3RN7cFkV567eT/4mPzaP96Wr41ZpxEfJlhaXIwJnZY8ZG7JQE9M45VUvGHZdqepXJuJDYoSioFS4lIAXPiY8nmSav0zUZamyJ7qi4LL72nxF/YK5jWk4dN8MrdpaKqqoUwTSOSRyO4OowMV2tce6CL5Ituz7vOE8jou3B5gopOc4/XWDW9FyhLb+s3/AFB/4jV6MFUt/RVqfl/l4NgJO/7/AG9/Ls3b9+373nHhVq6FJdkN5WlshyNnk8ruCMc929Rg5x0ro6hqVNPsUhtZpe1r8EXfxY/4sdQ/+Tyftd58eH92T/ipj2haNeXkD2tuLXupVAdpZpFcFXDDaFUgjCjrUT4K4E1bS+97k6c4l2bhJNNyKbsEbUH9o/qpBrwXG9w/xWWtLArY3KrbSGGVBww6MM9CPTX3UFvE191IQ6TH/eUzMw9m9SP1Vu+CNCltLXZcOJLh3kllcMWDO7eBIHIKEHQdKwcaV2XTJBSlKoSKUpQClKUApSlAK6upaikEZkfvNo67IXlIHp2xgnHrxXarraj95k+I/wC6alA6HD3FlvfqzWzO6qcFjbyImeXIM6gE8xyHpFfd5xNDFOlu/fd5IcIBaTMrYAJ2uqFTgHJ58vHFQrsC/Bj/AJw/8OGpPrw+79O+Pc/R3rWUEpuJVN1ZyJx1Zm6FmZGS4JwEkt5YsnnjDOoBzjlz5+Ga299erChkYOVGM93C8rc+XJEBY/oqAcbcFLqV7OgOyaOztnhfJG1++u+TY/FOBz6jAI6YPY7OeOHmLafegpfQZU7uRmVfxh4FwOZx1GGHLODxrTcfzIvemb+Tjm1W2F0TMIG5iTyKfbjzcMfM5Kdwwx5Hnjoa+W4+tBbC7LTeTk47zyKfb4DOdnuckDd0zy61F9RH/lYfmcX+itt2faek+h28MgykkDow9TM4Py86lwilfrQt2STRNcivIhNAWaMnkzQvGG9a7wMjwyOWc+itBxCbDUS9pcRTu8Ss/KyuFeMed56OE/G2MBgkORgBqjvY9qLW73elTnz7Z2dM8gUJw5H93JV//kqX8IJ3qy3pHO7femRzECDZbj5UHee2Q0lHRJ/oE7RXmicK6EJnVfL7mSMkPG1pctswSCHSGFT1BGG9FWJpXFFpseOBZlFuseYl06dGRXJVNsXdhiPNPQcsGoBwVqDQ61qxWGebMjDEIQlftrnJ3uv6s1Y3DmrNc9+7wtCyTd1tdQJNqIjrv2sw6yMRg4wR66tm9bfHciJroe0+weNpVkmaNDhnFhclEPXznEeF5EdakGnapFcRLNDIkkbDIZWyOXX2EeIPSqc7KuLbWxsbo3LEBpzhRCz78xqNmQNuTg8iR6+VSHs+4LuYtKvIZPtL3Xe92hbPdB4tiliM4J5evAHjypkxRjYUmyUScfQYZokup41JDSwWbyRebyba4GHA9K5Fcuq8d2ltHHLM8ixyqjI/kszIQ6llG9UIDbQTtznFV9wv2jPpUcdhqNrND3XmLKqZUqDyOOjY/tIWz6K73bZdxy6PDJCytE00RQr7kr3U2Mej2eFPCWtRa2fcatrJrNxrbKyKfKC8id4qLYXDybNxUMyLGWUEqcZAzXWt+0azkaRUa4dojiRU026ZozkjDgRZU5BHP0Gt5psKiNGAAYxxgnaMkKvIE+IGT+k1XPZZ+Fda/L/71xVIxi035Fm3aJZddollFClw8kghkJCv5JOV3KzKUYhPNfKN5pweXStrb65HJbi5QStGQCMW0pdgSACsW3eQcg5A6c+lcWu8ORXVtNbMoCzA5KqAQ55iT1sGAOfVVZcEavcd1LoT71uEkMQcZ+12xyZnDeG0ckPplj8AaKEZRtdvsQ20y0tF1yK7iE0JcxnozQyR7vWu9RuX1jlWwritbZY0WNFCoihVUDkqqMKB6gABXLWTq9i4pSlQBSlKAUpSgFKUoBSlKAUpSgFKUoBXHPFuVl/tAj9IxXJSgKn7OdQOjrNY30csWJS8cot5HikBVVOHRT/YB+XBwRipjbym9u4Z0SRbe3WUh5ImjMskqhBsRwG2Km/LEAEsuM4NSalayyandblUq2IrDqSjV5Rsnw1tBEH8km7vvI5bhmXvNm33MindnHrrpdovAZvAt1anu72DDRsp2mQKchCfA/2SfYeROJxSoU2mmia7Fb6pC44bSExzGZ7aOMRrbyM+8AEqyqpK+5PXArc9lkpGnQQukqSRLtdZLeSMgl3IwXUBuXPlnHjUurNHkuNetkVvZV3aBwZLJqlrPbllF0Gt52UdE2NvYn0tDvAPpRfHFWYqKiAAYVVwAB0CjkAB6h0rkrNRKbkkn2JSoqPgq+NvqupXEsN4sU7Exv8AzbcsG+2M3RYyw5HPMCp3a8YpJI4WG7EccZdpHsZoxncoVERk3yMQWPIcsevlIaVaU1J20QlRS/Zzw539heafdRXETTyF4zJZyqAVRdrhmUKCGXoSM9PGt1wVxNeWltJZ3VpdPNagiIrBIyTRpz2LKFKlgoO3wYbR1qzqxVpZdV2iFGiF67xdZ3VrJEI5bh5EZRB5DN3hYjkCrJ9rIP4xxjrmoTxfw1PBoNpYd3NLcLJ3rLFBJKFDd8WG9FK+aZAOvPmRyq6qzURy6eF6kuNmq0vVkNqsuJQqoAwa1lEgKgAjuym8/IDnwqvuzmYw6nqTyRXSJczZiZrGcKwM0pBJ2eaMOpy2KtalVU0k1XIoVVGhzlOIrq5aK6EE0YjSQ2E+0ti3GD5mQMo3M4HLrVr0qIT036ktWKUpVCRSlKAUpSgFKUoBSlKAUpSgFKUoBSlKAUpSgFKUoBSlKAUpSgFKUoBSlKAUpSgFKUoBSlKAUpSgFKUoBSlKAUpSgFKUoBSlKA//2Q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AutoShape 7" descr="data:image/jpeg;base64,/9j/4AAQSkZJRgABAQAAAQABAAD/2wCEAAkGBhQRERQSExQRFRQVFhUXGRgUDRcUFRYYFRcXFhUVFhUXHScfGBkjGhcWHzIgJygpLC0sHB4zNTAqNSYrLCkBCQoKDgwOGg8PGiskHyU1KiwsLCwqLCwtLywvNSwsLCwsLCo0NC0sLywpMSkvKSksLCwsKSkvLC4sLCwsLCwsLP/AABEIALkBEQMBIgACEQEDEQH/xAAcAAEAAgIDAQAAAAAAAAAAAAAABgcBBQMECAL/xABPEAACAQMCAwMFCA0LAgcAAAABAgMABBEFEgYhMQcTQRQiUWFxMjRUcoGUtNIWIyQzNUJzdJGhsbKzCBUXNlJigsHCw9GF0yUmRHWDksT/xAAbAQEAAwEBAQEAAAAAAAAAAAAAAQIDBAUGB//EADYRAAICAQMCBAQEAwkBAAAAAAABAhEDEiExBEETUWHwInGRsTKBodEUgsEjQlJik6KzwuEF/9oADAMBAAIRAxEAPwC8aUpQClKUApSlAKUpQClKUApSlAKUpQClKwzADJ5CgM0r4mlCKWY4Cgkn0ADJNI5AwDDmCAQfSDzFAfdKwrAjI5g+is0ApSlAKUpQClKUApSlAKUpQClKUApSlAKUpQClKUApSlAKUpQClKUApSlAKUpQCla/Vtft7QKbiaKEMSFMkgUEjmQM1rf6RNN+HWnzlf8AmrKLfCBIqrjjPiCTZrMa5+0W9qVz0Heby5GT1wfR4VJf6RNN+HWnzlf+arXW9cF3fanaRkobgpbncATi1iuAzADPmmQR8+uD4VZNY4yyT4St/lz+hFOTUV3LQ4ulYabdsOTeSzH2HumNZ4amb+bbZjzbyWJvae6U1AdZ7TvKEWzFvIi3LNbs7sudrSIvJQxIJgLZyBhmXGQCa+rDtLNrC1s8DSJBiESRyxNhVd1O9A+4MsCpyxksrZwOdU8SN+Havnlccc/PsW0OtVe+TZcG8QSbdGibOJrS4LY6HuhFsJweuAfD8arFqieCuJu6bRu+Jb31AgVQNiyNDDHu6ZAZWJPWrU/pE034dafOV/5rWa1O4rzX0bRRbc+n2JFSo7/SJpvw60+cr/zWy0nX7e7DG3mimCkBjHIGAJ5gHFZuLXKLGwpSlVApSlAKUpQClKUApSlAKUpQClKUApSlAKUpQClKUApSlAKUpQClKUBEuLmxe6cfQbw9PEWrkVRy9qmp4H3Ufm8H/bq8OMPfmn+29+ivXmNeg9gr0emipLde7ZhkbRL4u07VGOBcMT6Bawn9kdbLSr5Tqc0rN5sT3kshCbixeRl3AIMthWB6cgDUa4ahwJ5jyEKRnODyLTRjIIPI7Q366k/C0Cm9VRjaYbsclGMeUyL0IIIx6RivK/8AqZIaMka2Sadesbf+3j5nZ0sXcX6r7/uaS2Mcd3apbiV4e+SRWdQrSNuCNtB2gKCuOfiDzrbaqthI9wkjXcT973sv2tXCNkp+Ju83MmOvXHOuG9gCalaIOizsB5oHS5fwUAD5AKmeo6cr3KgknfBcE5CuOT2xGA6kY+Q+rFeV1fVxhkxSuW8W7T32be+zT48ufodWHE5Rkttmtq8177kQ0qTbHaMjbo4LkRh9pClzcRzJKN45eYXU+g8jyNdKTtO1ReTXDqcdDawj9sftrhtMeQWu7G3y/nkZGNiZz6sV0NfhJjtpzk97G5JI6ss0mST4nDLXudJUMkoy3TlJb+fxP9ad8djhy/FFNdkv6I2Tdqmp4P3UenweD/t1ePCLZvdRPpNmenibVCa8xN0PsNenOD/fmoe2y+iJXd1MVFbL3aOfG7JdSlK843FKUoBSlKAUpSgFKUoBSlKAUpSgFKUoBSlKAUpSgFKUoBSlKAUpSgIjxh780/23v0V68xr0HsFenOMPfmn+29+ivXmNeg9gr0+l49+bOfISHg6MSPPE5OxreRiveFQzR4ZM4Izg5OK2nB7vgzIecFncbm5Ha7SSvGCD1JAzXc4UsHaRO7jtzttIyO9LsMTF+8J2qPPYkj1LyBPOuvwfFtTVFxjbC64BJAwJhgE8/Dxr5/rM6yLPXbRtzy3F/WLX08kejhxuLh/N+m/3NbpUha400kkkvzJOSful+pNdzU9UkW61IhzlY3UeoGWCM49Hm8s10dG+/aZ8b/8AS9cmr++dT+KfpEFdM4Rl1VNdn/ymak1j29/Cdf3el4XmYbku/wDdWRAqN7CwIr64vtViFoiFtptkfBkZgGkJLlQT5oJA5DlXJw/Dvsp0wDuuLNcEnB3Owwcc/Hw51MuIbWRbeQTWttJGsRAeFhG0SqDyUSAnlyIA5Vjm6z+G6pQ5+OW1pXqUX32bTk64225LQw+Jiv0Xa+G/2KmbofYa9OcH+/NQ9tl9ESvMbdD7DXpzg/35qHtsvoiV7vVce/NHBjJdSlK8w6BSlKAUpSgFKUoBSlKAUpSgFKUoBSsUoDNKxSgM0rFKAzSsUoDNKxSgM0rFKAiXGHvzT/be/RXrzGnQewV6c4w9+af7b36K9eY16D2CvT6Xj35s58hY3CsETOO9EjfctqRjvn54cH3GcDGOXT0VpNH1JUuZ4twVZrgKS7lVWJXl37ixH4pAw3XxFb/hO9dZJFit5JCkNqh3zJEQojLA4OfdEsevTbXW1HWo5tQtVEDB4Xk3ogj3NKDyXeSFYApnPrNfLRlN580HFuLin+JbUtSentbrnY9Z1og06d+T3t09zjh05RqNmFw8YeZ1aMgpjvppEwV5cuQx6iK4b6ILq80bFEjldC7SEBdqmKd8FuRyybceut7f8aRRyMkjX8LjGY1S3YLkAjBweoIPU9aj6cQeUalA6+UTJHnu1YRLIW2lm6bVAyP0D106f+Jm3lnCorHLe+9600603dd6rfgZPCVRT31L9q8z6toUiW7RXRl8stCpjcHKF2PmlD6Djl0NSjXtNjFtPJBJcR7In3KGfa/mnAcSgkjqOWOtR3ijW0mvLZO4ZJI5QZFOxXZmZNi7wSOfI5z41Jta1hzDLFPbTxiSORQyYuMcsEt3edoGQefXnXJ1PjuWHJTuW7Vxey0x4/vWo6rS2s1xaEpx8tk6fq+e3NFOv0PsNenOD/fmoe2y+iJXmNuh9h/ZXpzg/wB+ah7bL6IlfadVx780eJjJdSsUrzDoM0rFKAzSsUoDNKxSgM0rFKAzSsUoDNKxWaAUpSgFKUoBSlKAUpSgFKUoBSlKAiPGHvzT/be/RXrzGOnyf5V6c4w9+af7b36K9eYh0+T/ACr0+l49+bOfIWzwV76uvyVj/Aru8SD7r0/8tJ/DrqcFofKbo4OO6sh08e4HKuvqmtCXU7WEFSYpnyAp5ZQjm5OCeXQDl6Sc4/P545T66Uo8LHb/ANKvufQqSjgSfeX/AGJfe3scS7pGCgkAciSxPRVUc2Y+gAmoNKd+tQTLzjcFQ2PxkicOhB5qwJGVODzFcvEOsKb1rUM6yuojSUcu4ZwpWNRjOHJ85xhvOA6LXS069B1G1g855IC6STM3ORhG4IxjmFPmhjkkCtOg6KWDDPJvcsc3/K43f1pc3/lrcrnzrJNR8pL637/fsSfjQfa7f87tv3jW61L7zL+Tf901EOK9a33MNqCpYXMDbVQs3Js5Z84U4OduDy5kjOKl+pfeZfyb/umvJzYpY8WBT72/ydUdcJqUslei+559PT5P8q9O8H+/NQ9tl9ESvMR6fJ/lXp3g/wB+ah7bL6IlfqXV8e/NHyuMl1KUrzDoFKUoBSlKAUpSgFKUoBSlKAUpSgFK4L2+jhQvLJHGgwC0kiooJ5AbmIHWulDxTZuwRbq1ZmIAVbuMsSTgAANkknwqabFm0pSlQBStbdcS2sTlJLm2R16q91GrDlnmpbI5EV3LS8jmQSROkiHOGRw6nBwcMvI8wRU0wc1KVqdX4ptbV0jnmRHfG1ObO2TtGEUFiCeWcUSb4BtqViupqGsQW+3vpoYt2dvezJHuxjONxGcZH6RUVYO5StR9l9l8Ms/nkX1q7Fnr9tM22K4t5G9Edwjn9Ckmp0vyIs0nGNlO09nNDA04hafeqTRxtiWExggysB1aq7k7K12nZpuohsHaTqtmQDjkSN3MZq7qwTWscriqRDimUrwl2Z3mZmvI5gzMrArqAG4ndvJ7qTmfc9a6Wl9mOoR6kJjA3crM5DNdRMdnnBScyFjyx151ad/2j6dCxV7uDcOoRjJj292Diu1o/GtldnbBcwux6KH2ufYjYY/orneCWrJLeprTXZKq+FdjTxNorbZ36v5lUat2bX76oLhYMxd7A27yiEckEe47S+eW0+FY0vs21BNUNw0GIu+mbd5RCfNcSbTtD557h4Vd1xcpGpd2VEUZLMwVVHpLHkBWt+y+y+GWfzyL61QsX9n4a40eH+VV9fdE+J8Wr11fmU5q/ZhqEmotMsB7ppUO5bqJTs80ORiQMOW711J73s4uEVmtWuI5Aj4BullDnGVU98xC8x1GOtWVY6lFOu+GSOVQcbo5VdcjBIypIzgjl66X+pRQKGmliiUnAMkqoCcE4BYgZwDy9VZZem8RY4ttKCSraml/iTTTLQzadTpb7/L5FMw9lY2DfpuoF9o3FdVswpbHnFRu5DOeVWLwdZTrPeTTQNAJmg2K80cjYihEZJMTEdVrb2/E1pI21Lq1dsE4W6jY4UEscBs4ABPyVxDjCy+GWfzyL61d8sk5Kmvuc6SRuKVqPsvsvhln88i+tXJBxPaSMES6tWdjgKt1GzE+gANkmstL8i1mzpWrm4otEYo91aqykgq11GGUjkQQWyD6q+Psvsvhln88i+tTS/IWjb0rUfZdZfDLP55F9an2XWXwyz+eRfWppfkLRt6VqPsvsvhln88i+tT7L7L4ZZ/PIvrU0vyFo29K1t1xJaxNskubZGAB2vcxq2CMg4JzgiuL7L7L4ZZ/PIvrVGl+QtG3pWo+y+y+GWfzyL61bK3uFkUOjK6MMhlYMpHpBHIijTXJJy0pSoBw3dmkqlJER1OPNdAy8uY5MMV5n7QNE8l1C6MC7Io54wuzkI2kjEyhcdOjkfF9Venqq+64cF/c69b8tzGzMZP4siwFkPqGRg+omunp56G2+P8A1Gc1ZMuB+JRf2UNxy3kbZAPCReTjHgCeY9RFbDW9WS1t5biT3ESM559cDko9ZOAPWapTsP4kNvdvZS5VZ87Q3LbNGDlfUWUEe1VFWNxl92Xdppo5oT5Vc+juYW+1ofU8uB/hqJ4tOSu3P5ExlaKMEMjatF5SAZZLm3eRSMjM7xyFCD4APtx6sV6htrVIlCRoqKM4VECqMnJwByHMk1554q/rIfzy1/2K9F1p1LtR+RGNcmGbHOvNPGPEczakmo4IQusltno0VvKUXl4bijNj+/66uztF1BxbLaxHE9662yY6qr/fpPYse7n4ZFRXtn4UUabA8S4FmVQDHSJwsf6mEf66r07UWr77Ce6LOsrtZY0lQ5SRVdT6VYBlP6CK62taRDcRsJoo5MI4G+NWK7hz2kjl0HT0CoZ2I6/5Rp/csfPtmKevY3nRn2e6X/BU+ufcN8U/srCUXCVF07R5y7G9Oin1JUmjjlTuZDtkjV1yNmDtYEZ5mpl2udnNvDbG+tUWF4mTesfmoyswUMqjkjBipyMcs+qoR2SazHa6gssu/b3Mi+ZC8rZO3Hmxgnw64qa8ace/zuh03TY3kaQguz7YhtjYMQocg9QCSccgeRzy78mvxU1x38jFVpJF2N8Wy3to6TsXkt2CbzzZ0YZQsfFhhhnxwCeea0Op67Jrmp/zdE7JYxbjMY2wZhGQGyw/ELkKB05lufIDecPcLNo2kXbFgbgxTTMy9FZYjsVSeoXHX0k1Dv5Pijym69IhjA9m85/YtZVH48ke3BbfZMufTdHht4xFDFHGgGNqIAPl9J9Z51XPar2ZxSQPeWqCOeIF3WMbVkVebHaOQkAy2R1wQcnBFpV8ugIIPMHkQfEHqK5oZJRlqRo0mqKt7IeOTfRvY3ZErom5WkAbvY8gMr590ykrzPUHn0JMA7YtOjh1SRY0RFMUTbUQKuSpBIUch7mvvs1iMGvRRL0WW4iPxVSVf9INc3bj+FW/IRf6674xUc23dWYN3Hc9A6fYxwoFijjjU88JGqDJAGcKAM8hWbywjmXbLHHIoOcPGrgHmM4YHngn9Nc0fQewVmvNs6CveyzRIU8v+1RZj1C5jUmJSyoAqhA2MhcEjHTmagXbppUUF3B3UccYaA5EcaoCVduZCgDODjPqHoqzOzXrqf8A7ndfsSq+/lBe+7b8i38Su3E34xjL8BYvCvB9k9jas9naMzW8BZmtIyzExqSSSuSSeea+27MrNbqC6giSB4XLkRqQjgoyhSucLhiGyB4Y8eWr4b1rU1srZY9PhdBBCFY6oqllEa7WK7PNJGDjwrn4EvbmW/1E3cSwyBbT7WsveKq7ZtpDA4Ofk9nKsXrVu/1LqttjsaH2W2cK7p4o7m4cs8ksse4M7ksxVGJVRkn1+kmqj7adNit9QCQxxxJ5PG22ONUXJaTJwoAzyHP1V6Orz128/hMfm0f70tadNOUsm7KzSSLltOC7ExoTZWZJVf8A0UXoH92uU8E2HwKy+ZRfVraWX3tPiL+wVzGuXVLzNKR5st9PiPEPc93H3Xlzp3fdr3e0SMAuzGNuPDGKuvVOzLTrhCptYUJGN0MYicesFAP15HqqnLb+s3/UH/iNXosV1dRJpxp9jOCW5W/aFwykWhv3ixSTwxQL3/cBXbu3jQHdzYZXl18TUb7CtCt7iO7M8EEpV4gvewJJtBV843A4qfdrX4Iu/ix/xY6rfsY1C7iS58ltUuAXj3FrwQbSFbAAKndnnUwbeGXz/YOtaLP1Ts00+dCptYEJBAaKIRMpxyIKYzj0HlW60LSxa20NuDuEMaR7sY3bFC7seGcZxUC17V9Qe4sFuLSO3hN7Bl0vRMS3nbUIAGARk9D0qyhXPPUkk2XVWZpSlZFhUL4TP/i+sD+9ZfwGqXXZfu37sKZNrbA5IQtg7QxAJC5xkiq/03QdXgvLq7C6aTdCLchuZtq90u1Sp7vPTP6a1gtnv72KvsQLte0JrHUlu4cqJiJkI/FmQgv+va/+I1Z3Zsj3CzanMu2S8YbV67IIhsiUZ8CdzevINbHj3g9dTte4LBGDo6vjO3Bw/wClCw9uPRW4a2MVv3duqbkj2xK7EJlVwisQCQvIDIrSWXVjS7/0IUadlAcV/wBZD+eWv+xXouqV1fsq1O4vmvibFZDIkm0TylQY9u3rHkjzBVjPLqhtziPTxcb8AeUTGIR7fdZ2ZL7/AAxjHjU5qko01sRHayOSaTHrOqXHe7zbWKiBNkrx5nc7pmDIQfNACEeytjcdkFgyMu24GQRk30zYJ6HBfBx1wa6nAPDepaevcuLF43maWSQXEplO8AMQNgDHzfHFTy5LbG2BS+07QxIUtjzQxHMDOKpObi6i9iUrW55+7JdTaw1Y20vm96Xt3HgJEY7D/wDZSo+PXoG49w3xT+yqZ17sn1K5vHvAbGGRmV8R3EuFdQvnAmPrld3tqxQ2qG2IaPTzcb8cp5hEY9nNs7Nwff8Ai9MeNaZ9M2pJr1Iha2Kb7DPwov5CX/RXd7U9Ak0zUUv7bKLK/eKQOSTDnIp9Tc2x4guOgra8I9lmp6dcrcxmxcqrLta4lAIYYPMR5HQH5KsrWuHf5wsTb3YRXdQSYyWWOQcw8ZYAnB9OMjI8a0nlSyak7XDKqNxo62kaxHrGmuUIXvopInXOTG7IVdT7N2QfEEHxqmuyjVTYat3U/md5vtn3ctsm4bc/402/4qlvCHZ3q2mSs8Elk6NyZHmlCPjO1iBHlWGeufEjnW+4+7J49RPfxssN1gbjjMcmBgb8cwR03Dw6g8sVThBuN7P9CWm6fcsCuO5uFjRnchVRSzE9AqjJJ9gFVpAmux2z2ksIm83alzBqEcUy49ySZPd9PEAkdTnnVYalc31lJJaXr3SpOY3nUTB2lTIyySNuBJAxnODjB6YrOHT6nyiXOuxK+xjR2utRn1BgQiGUg+mWck7R7EZs/GX01rO3WIjVMkcmt4iPXguv7QauTga8sWtEWwZO6Qe5B89SeZ70Hzg5PMk9fZXS4/4Bi1aFCrhJUBMcgG5SG5lWx1U4ByOh5jxBus1ZblsuCHH4aRJ9Nu1lhjlXmrojg+kMoI/Ua7BNVVwzZ65pieTi3t7uFc7PutUKjrhWYg7fUVOPDA5VvJ9P1TUFMVx3FjbtykWGXvrl18UEnuEBHIkc/bWLxpPlUXUjl7LDvhu7ge4uL+6ljPpQsFDD5VNV/wDygvfdt+Rb+JV26fYRwRJDEoSONQqqOgA5D2+2qt497O9S1OdZD5CgjDImLiXJUsWBbMfI4xyFaYprxdT2RWS+GiweDTnT7P8ANrf+ElbVYFDFgqhmxkhRltuduT1OMn9NQTRrDW7a3it1XSmWJFRWaW43FVGFzhQM4AFdbVOH9bvSsVxNYx2zMolW3aQM8e4b1y6knK5GMgHxrNwTb3RN7cFkV567eT/4mPzaP96Wr41ZpxEfJlhaXIwJnZY8ZG7JQE9M45VUvGHZdqepXJuJDYoSioFS4lIAXPiY8nmSav0zUZamyJ7qi4LL72nxF/YK5jWk4dN8MrdpaKqqoUwTSOSRyO4OowMV2tce6CL5Ituz7vOE8jou3B5gopOc4/XWDW9FyhLb+s3/AFB/4jV6MFUt/RVqfl/l4NgJO/7/AG9/Ls3b9+373nHhVq6FJdkN5WlshyNnk8ruCMc929Rg5x0ro6hqVNPsUhtZpe1r8EXfxY/4sdQ/+Tyftd58eH92T/ipj2haNeXkD2tuLXupVAdpZpFcFXDDaFUgjCjrUT4K4E1bS+97k6c4l2bhJNNyKbsEbUH9o/qpBrwXG9w/xWWtLArY3KrbSGGVBww6MM9CPTX3UFvE191IQ6TH/eUzMw9m9SP1Vu+CNCltLXZcOJLh3kllcMWDO7eBIHIKEHQdKwcaV2XTJBSlKoSKUpQClKUApSlAK6upaikEZkfvNo67IXlIHp2xgnHrxXarraj95k+I/wC6alA6HD3FlvfqzWzO6qcFjbyImeXIM6gE8xyHpFfd5xNDFOlu/fd5IcIBaTMrYAJ2uqFTgHJ58vHFQrsC/Bj/AJw/8OGpPrw+79O+Pc/R3rWUEpuJVN1ZyJx1Zm6FmZGS4JwEkt5YsnnjDOoBzjlz5+Ga299erChkYOVGM93C8rc+XJEBY/oqAcbcFLqV7OgOyaOztnhfJG1++u+TY/FOBz6jAI6YPY7OeOHmLafegpfQZU7uRmVfxh4FwOZx1GGHLODxrTcfzIvemb+Tjm1W2F0TMIG5iTyKfbjzcMfM5Kdwwx5Hnjoa+W4+tBbC7LTeTk47zyKfb4DOdnuckDd0zy61F9RH/lYfmcX+itt2faek+h28MgykkDow9TM4Py86lwilfrQt2STRNcivIhNAWaMnkzQvGG9a7wMjwyOWc+itBxCbDUS9pcRTu8Ss/KyuFeMed56OE/G2MBgkORgBqjvY9qLW73elTnz7Z2dM8gUJw5H93JV//kqX8IJ3qy3pHO7femRzECDZbj5UHee2Q0lHRJ/oE7RXmicK6EJnVfL7mSMkPG1pctswSCHSGFT1BGG9FWJpXFFpseOBZlFuseYl06dGRXJVNsXdhiPNPQcsGoBwVqDQ61qxWGebMjDEIQlftrnJ3uv6s1Y3DmrNc9+7wtCyTd1tdQJNqIjrv2sw6yMRg4wR66tm9bfHciJroe0+weNpVkmaNDhnFhclEPXznEeF5EdakGnapFcRLNDIkkbDIZWyOXX2EeIPSqc7KuLbWxsbo3LEBpzhRCz78xqNmQNuTg8iR6+VSHs+4LuYtKvIZPtL3Xe92hbPdB4tiliM4J5evAHjypkxRjYUmyUScfQYZokup41JDSwWbyRebyba4GHA9K5Fcuq8d2ltHHLM8ixyqjI/kszIQ6llG9UIDbQTtznFV9wv2jPpUcdhqNrND3XmLKqZUqDyOOjY/tIWz6K73bZdxy6PDJCytE00RQr7kr3U2Mej2eFPCWtRa2fcatrJrNxrbKyKfKC8id4qLYXDybNxUMyLGWUEqcZAzXWt+0azkaRUa4dojiRU026ZozkjDgRZU5BHP0Gt5psKiNGAAYxxgnaMkKvIE+IGT+k1XPZZ+Fda/L/71xVIxi035Fm3aJZddollFClw8kghkJCv5JOV3KzKUYhPNfKN5pweXStrb65HJbi5QStGQCMW0pdgSACsW3eQcg5A6c+lcWu8ORXVtNbMoCzA5KqAQ55iT1sGAOfVVZcEavcd1LoT71uEkMQcZ+12xyZnDeG0ckPplj8AaKEZRtdvsQ20y0tF1yK7iE0JcxnozQyR7vWu9RuX1jlWwritbZY0WNFCoihVUDkqqMKB6gABXLWTq9i4pSlQBSlKAUpSgFKUoBSlKAUpSgFKUoBXHPFuVl/tAj9IxXJSgKn7OdQOjrNY30csWJS8cot5HikBVVOHRT/YB+XBwRipjbym9u4Z0SRbe3WUh5ImjMskqhBsRwG2Km/LEAEsuM4NSalayyandblUq2IrDqSjV5Rsnw1tBEH8km7vvI5bhmXvNm33MindnHrrpdovAZvAt1anu72DDRsp2mQKchCfA/2SfYeROJxSoU2mmia7Fb6pC44bSExzGZ7aOMRrbyM+8AEqyqpK+5PXArc9lkpGnQQukqSRLtdZLeSMgl3IwXUBuXPlnHjUurNHkuNetkVvZV3aBwZLJqlrPbllF0Gt52UdE2NvYn0tDvAPpRfHFWYqKiAAYVVwAB0CjkAB6h0rkrNRKbkkn2JSoqPgq+NvqupXEsN4sU7Exv8AzbcsG+2M3RYyw5HPMCp3a8YpJI4WG7EccZdpHsZoxncoVERk3yMQWPIcsevlIaVaU1J20QlRS/Zzw539heafdRXETTyF4zJZyqAVRdrhmUKCGXoSM9PGt1wVxNeWltJZ3VpdPNagiIrBIyTRpz2LKFKlgoO3wYbR1qzqxVpZdV2iFGiF67xdZ3VrJEI5bh5EZRB5DN3hYjkCrJ9rIP4xxjrmoTxfw1PBoNpYd3NLcLJ3rLFBJKFDd8WG9FK+aZAOvPmRyq6qzURy6eF6kuNmq0vVkNqsuJQqoAwa1lEgKgAjuym8/IDnwqvuzmYw6nqTyRXSJczZiZrGcKwM0pBJ2eaMOpy2KtalVU0k1XIoVVGhzlOIrq5aK6EE0YjSQ2E+0ti3GD5mQMo3M4HLrVr0qIT036ktWKUpVCRSlKAUpSgFKUoBSlKAUpSgFKUoBSlKAUpSgFKUoBSlKAUpSgFKUoBSlKAUpSgFKUoBSlKAUpSgFKUoBSlKAUpSgFKUoBSlKA//2Q==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5366099"/>
            <a:ext cx="1990725" cy="13490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081" name="Picture 1"/>
          <p:cNvPicPr>
            <a:picLocks noChangeAspect="1" noChangeArrowheads="1"/>
          </p:cNvPicPr>
          <p:nvPr/>
        </p:nvPicPr>
        <p:blipFill>
          <a:blip r:embed="rId3" cstate="print"/>
          <a:srcRect b="21654"/>
          <a:stretch>
            <a:fillRect/>
          </a:stretch>
        </p:blipFill>
        <p:spPr bwMode="auto">
          <a:xfrm>
            <a:off x="381000" y="5791200"/>
            <a:ext cx="1752600" cy="739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5159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381000"/>
            <a:ext cx="2257425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1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7772400" cy="1447800"/>
          </a:xfrm>
        </p:spPr>
        <p:txBody>
          <a:bodyPr/>
          <a:lstStyle/>
          <a:p>
            <a:pPr algn="l"/>
            <a:r>
              <a:rPr lang="en-US" dirty="0" smtClean="0">
                <a:solidFill>
                  <a:srgbClr val="C00000"/>
                </a:solidFill>
              </a:rPr>
              <a:t>creativecommons.org</a:t>
            </a:r>
            <a:r>
              <a:rPr lang="en-US" dirty="0" smtClean="0"/>
              <a:t> </a:t>
            </a:r>
          </a:p>
        </p:txBody>
      </p:sp>
      <p:sp>
        <p:nvSpPr>
          <p:cNvPr id="7172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4038600"/>
          </a:xfrm>
        </p:spPr>
        <p:txBody>
          <a:bodyPr/>
          <a:lstStyle/>
          <a:p>
            <a:pPr marL="0" indent="0">
              <a:buFont typeface="Arial" charset="0"/>
              <a:buNone/>
            </a:pPr>
            <a:r>
              <a:rPr lang="en-US" sz="2800" dirty="0" smtClean="0"/>
              <a:t>A private Massachusetts-chartered 501(c)(3) tax-exempt charitable corporation, founded in 2001, </a:t>
            </a:r>
            <a:br>
              <a:rPr lang="en-US" sz="2800" dirty="0" smtClean="0"/>
            </a:br>
            <a:r>
              <a:rPr lang="en-US" sz="2800" dirty="0" smtClean="0"/>
              <a:t>with approximately $3.5 million operating budget &amp; </a:t>
            </a:r>
            <a:br>
              <a:rPr lang="en-US" sz="2800" dirty="0" smtClean="0"/>
            </a:br>
            <a:r>
              <a:rPr lang="en-US" sz="2800" dirty="0" smtClean="0"/>
              <a:t>$5 million in assets.</a:t>
            </a:r>
          </a:p>
          <a:p>
            <a:pPr marL="0" indent="0">
              <a:buFont typeface="Arial" charset="0"/>
              <a:buNone/>
            </a:pPr>
            <a:endParaRPr lang="en-US" sz="2800" dirty="0" smtClean="0"/>
          </a:p>
          <a:p>
            <a:pPr marL="0" indent="0">
              <a:buFont typeface="Arial" charset="0"/>
              <a:buNone/>
            </a:pPr>
            <a:r>
              <a:rPr lang="en-US" sz="2800" dirty="0" smtClean="0"/>
              <a:t>Develops usage licenses to apply to everything from software, to film, to publications, and all types of intellectual property.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533400" y="1981200"/>
            <a:ext cx="7162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45503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“</a:t>
            </a:r>
            <a:r>
              <a:rPr lang="en-US" dirty="0" err="1" smtClean="0"/>
              <a:t>Libre</a:t>
            </a:r>
            <a:r>
              <a:rPr lang="en-US" dirty="0" smtClean="0"/>
              <a:t> OA” definition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Book Antiqua"/>
              </a:rPr>
              <a:t>… </a:t>
            </a:r>
            <a:r>
              <a:rPr lang="en-US" dirty="0" smtClean="0"/>
              <a:t>derives from the “open-source” computer code community, where creative works exist not primarily to be read and appreciated, but to be incorporated, modified, and re-used in larger compilations and processing.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274" y="4419600"/>
            <a:ext cx="2781454" cy="1933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785" y="4419600"/>
            <a:ext cx="2886615" cy="2162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81400" y="5257800"/>
            <a:ext cx="205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= Not Unix</a:t>
            </a:r>
            <a:endParaRPr lang="en-US" sz="28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533400" y="1447800"/>
            <a:ext cx="792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993318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Academic </a:t>
            </a:r>
            <a:r>
              <a:rPr lang="en-US" u="sng" dirty="0" smtClean="0"/>
              <a:t>text</a:t>
            </a:r>
            <a:r>
              <a:rPr lang="en-US" dirty="0" smtClean="0"/>
              <a:t> authors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Usually happy to see the enhanced </a:t>
            </a:r>
            <a:br>
              <a:rPr lang="en-US" sz="2800" dirty="0" smtClean="0"/>
            </a:br>
            <a:r>
              <a:rPr lang="en-US" sz="2800" dirty="0" smtClean="0"/>
              <a:t>availability of their works, but 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sz="2800" dirty="0" smtClean="0"/>
              <a:t>Often very concerned about possible </a:t>
            </a:r>
            <a:br>
              <a:rPr lang="en-US" sz="2800" dirty="0" smtClean="0"/>
            </a:br>
            <a:r>
              <a:rPr lang="en-US" sz="2800" dirty="0" smtClean="0"/>
              <a:t>modifications and unauthorized re-use of </a:t>
            </a:r>
            <a:br>
              <a:rPr lang="en-US" sz="2800" dirty="0" smtClean="0"/>
            </a:br>
            <a:r>
              <a:rPr lang="en-US" sz="2800" dirty="0" smtClean="0"/>
              <a:t>their texts and </a:t>
            </a:r>
            <a:r>
              <a:rPr lang="en-US" sz="2800" u="sng" dirty="0" smtClean="0"/>
              <a:t>may want to keep their own copyrights</a:t>
            </a:r>
            <a:endParaRPr lang="en-US" sz="2800" u="sn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1752600"/>
            <a:ext cx="1077120" cy="1875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4538663"/>
            <a:ext cx="1429671" cy="2014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4538768"/>
            <a:ext cx="1295400" cy="19715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4543323"/>
            <a:ext cx="1371600" cy="1947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4543323"/>
            <a:ext cx="1461864" cy="19242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Straight Connector 10"/>
          <p:cNvCxnSpPr/>
          <p:nvPr/>
        </p:nvCxnSpPr>
        <p:spPr>
          <a:xfrm>
            <a:off x="685800" y="1371600"/>
            <a:ext cx="7086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5000" y="4538663"/>
            <a:ext cx="1600200" cy="192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14685" y="4538663"/>
            <a:ext cx="1448315" cy="193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631262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248400" cy="1143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So, “Gratis” or “</a:t>
            </a:r>
            <a:r>
              <a:rPr lang="en-US" dirty="0" err="1" smtClean="0">
                <a:solidFill>
                  <a:srgbClr val="C00000"/>
                </a:solidFill>
              </a:rPr>
              <a:t>Libre</a:t>
            </a:r>
            <a:r>
              <a:rPr lang="en-US" dirty="0" smtClean="0">
                <a:solidFill>
                  <a:srgbClr val="C00000"/>
                </a:solidFill>
              </a:rPr>
              <a:t>” ?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6553200" cy="4144963"/>
          </a:xfrm>
        </p:spPr>
        <p:txBody>
          <a:bodyPr>
            <a:normAutofit lnSpcReduction="10000"/>
          </a:bodyPr>
          <a:lstStyle/>
          <a:p>
            <a:pPr marL="0" indent="0">
              <a:buFont typeface="Arial" charset="0"/>
              <a:buNone/>
            </a:pPr>
            <a:r>
              <a:rPr lang="en-US" dirty="0" smtClean="0"/>
              <a:t>In my view, they are both “open access.” </a:t>
            </a:r>
          </a:p>
          <a:p>
            <a:pPr marL="0" indent="0">
              <a:buFont typeface="Arial" charset="0"/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I think everyone (almost) can  endorse “gratis.”</a:t>
            </a:r>
          </a:p>
          <a:p>
            <a:pPr marL="0" indent="0">
              <a:buFont typeface="Arial" charset="0"/>
              <a:buNone/>
            </a:pP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“</a:t>
            </a:r>
            <a:r>
              <a:rPr lang="en-US" dirty="0" err="1" smtClean="0"/>
              <a:t>Libre</a:t>
            </a:r>
            <a:r>
              <a:rPr lang="en-US" dirty="0" smtClean="0"/>
              <a:t>” may be a little farther than some authors want to go.</a:t>
            </a:r>
          </a:p>
          <a:p>
            <a:pPr marL="0" indent="0">
              <a:buFont typeface="Arial" charset="0"/>
              <a:buNone/>
            </a:pPr>
            <a:endParaRPr lang="en-US" dirty="0" smtClean="0"/>
          </a:p>
        </p:txBody>
      </p:sp>
      <p:pic>
        <p:nvPicPr>
          <p:cNvPr id="819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325" y="152400"/>
            <a:ext cx="1809750" cy="13262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0350" y="2133600"/>
            <a:ext cx="1752600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8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4150" y="4648200"/>
            <a:ext cx="1888056" cy="19214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Connector 2"/>
          <p:cNvCxnSpPr/>
          <p:nvPr/>
        </p:nvCxnSpPr>
        <p:spPr>
          <a:xfrm>
            <a:off x="609600" y="1600200"/>
            <a:ext cx="7848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301584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difference in the 2 definitions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3611563"/>
          </a:xfrm>
        </p:spPr>
        <p:txBody>
          <a:bodyPr/>
          <a:lstStyle/>
          <a:p>
            <a:pPr algn="ctr"/>
            <a:r>
              <a:rPr lang="en-US" dirty="0"/>
              <a:t> </a:t>
            </a:r>
            <a:r>
              <a:rPr lang="en-US" dirty="0" smtClean="0"/>
              <a:t>derives from their different </a:t>
            </a:r>
            <a:r>
              <a:rPr lang="en-US" dirty="0"/>
              <a:t>economic </a:t>
            </a:r>
            <a:r>
              <a:rPr lang="en-US" dirty="0" smtClean="0"/>
              <a:t>bases.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3733800"/>
            <a:ext cx="4667250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5696" y="3733800"/>
            <a:ext cx="2914910" cy="2800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762000" y="1905000"/>
            <a:ext cx="7848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714898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539451"/>
            <a:ext cx="4191000" cy="314215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20962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There are two recognized </a:t>
            </a:r>
            <a:br>
              <a:rPr lang="en-US" dirty="0" smtClean="0"/>
            </a:br>
            <a:r>
              <a:rPr lang="en-US" sz="6000" b="1" dirty="0" smtClean="0"/>
              <a:t>business models </a:t>
            </a:r>
            <a:br>
              <a:rPr lang="en-US" sz="6000" b="1" dirty="0" smtClean="0"/>
            </a:br>
            <a:r>
              <a:rPr lang="en-US" dirty="0" smtClean="0"/>
              <a:t>of Open Access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34539" y="3539451"/>
            <a:ext cx="4123711" cy="31167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356808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29200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5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Green OA </a:t>
            </a:r>
            <a:r>
              <a:rPr lang="en-US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(nobody pays)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/>
              <a:t>Authors self-archive their works in openly accessible institutional repositories.</a:t>
            </a:r>
          </a:p>
          <a:p>
            <a:pPr marL="457200" indent="-4572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Institutions provide infrastructure.</a:t>
            </a:r>
          </a:p>
          <a:p>
            <a:pPr marL="457200" indent="-4572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Faculty provide the labor.</a:t>
            </a:r>
          </a:p>
          <a:p>
            <a:pPr marL="457200" indent="-457200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Universities are encouraged to require or “mandate” such deposits.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685800"/>
            <a:ext cx="1988127" cy="121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Model #1: </a:t>
            </a:r>
            <a:endParaRPr lang="en-US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533400" y="1447800"/>
            <a:ext cx="3429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053401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/>
              <a:t>Model </a:t>
            </a:r>
            <a:r>
              <a:rPr lang="en-US" dirty="0" smtClean="0"/>
              <a:t>#2: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defRPr/>
            </a:pPr>
            <a:r>
              <a:rPr lang="en-US" sz="5400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Gold OA </a:t>
            </a:r>
            <a:r>
              <a:rPr lang="en-US" b="1" dirty="0">
                <a:solidFill>
                  <a:srgbClr val="FFCC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(author pays)</a:t>
            </a:r>
          </a:p>
          <a:p>
            <a:pPr>
              <a:spcBef>
                <a:spcPts val="3600"/>
              </a:spcBef>
              <a:defRPr/>
            </a:pPr>
            <a:r>
              <a:rPr lang="en-US" dirty="0" smtClean="0"/>
              <a:t>Authors pay publishers to release their works without charge to users.</a:t>
            </a:r>
          </a:p>
          <a:p>
            <a:pPr>
              <a:spcBef>
                <a:spcPts val="3600"/>
              </a:spcBef>
              <a:defRPr/>
            </a:pPr>
            <a:r>
              <a:rPr lang="en-US" sz="2400" dirty="0" smtClean="0"/>
              <a:t>APC’s (“Article Processing Fees”) range from $500 to $4000 per article.</a:t>
            </a:r>
            <a:r>
              <a:rPr lang="en-US" sz="2400" i="1" dirty="0"/>
              <a:t> </a:t>
            </a:r>
            <a:endParaRPr lang="en-US" sz="2400" i="1" dirty="0" smtClean="0"/>
          </a:p>
          <a:p>
            <a:pPr>
              <a:spcBef>
                <a:spcPts val="3600"/>
              </a:spcBef>
              <a:defRPr/>
            </a:pPr>
            <a:r>
              <a:rPr lang="en-US" sz="2400" dirty="0" smtClean="0"/>
              <a:t>Universities are encouraged to set up funds to pay these.</a:t>
            </a:r>
          </a:p>
          <a:p>
            <a:pPr>
              <a:spcBef>
                <a:spcPts val="3600"/>
              </a:spcBef>
              <a:defRPr/>
            </a:pPr>
            <a:r>
              <a:rPr lang="en-US" sz="2400" i="1" dirty="0" smtClean="0"/>
              <a:t>(</a:t>
            </a:r>
            <a:r>
              <a:rPr lang="en-US" sz="2400" i="1" dirty="0"/>
              <a:t>Obviously, publishers prefer a model where somebody pays.)</a:t>
            </a:r>
          </a:p>
          <a:p>
            <a:pPr>
              <a:spcBef>
                <a:spcPts val="3600"/>
              </a:spcBef>
              <a:defRPr/>
            </a:pPr>
            <a:endParaRPr lang="en-US" sz="2400" dirty="0" smtClean="0"/>
          </a:p>
          <a:p>
            <a:pPr>
              <a:spcBef>
                <a:spcPts val="3600"/>
              </a:spcBef>
              <a:defRPr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1800" y="609600"/>
            <a:ext cx="1828800" cy="1828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533400" y="1371600"/>
            <a:ext cx="2895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92902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Most successful: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924800" cy="5029200"/>
          </a:xfrm>
        </p:spPr>
        <p:txBody>
          <a:bodyPr>
            <a:normAutofit/>
          </a:bodyPr>
          <a:lstStyle/>
          <a:p>
            <a:pPr algn="r"/>
            <a:r>
              <a:rPr lang="en-US" i="1" dirty="0" smtClean="0"/>
              <a:t>PLOS-1</a:t>
            </a:r>
            <a:r>
              <a:rPr lang="en-US" dirty="0" smtClean="0"/>
              <a:t>:  54,000 articles × $1350 </a:t>
            </a:r>
            <a:r>
              <a:rPr lang="en-US" dirty="0"/>
              <a:t>≈ </a:t>
            </a:r>
            <a:r>
              <a:rPr lang="en-US" dirty="0" smtClean="0"/>
              <a:t>$ 73 million</a:t>
            </a:r>
          </a:p>
          <a:p>
            <a:pPr algn="r"/>
            <a:r>
              <a:rPr lang="en-US" dirty="0" smtClean="0"/>
              <a:t>Other PLOS: 6 </a:t>
            </a:r>
            <a:r>
              <a:rPr lang="en-US" dirty="0"/>
              <a:t>× </a:t>
            </a:r>
            <a:r>
              <a:rPr lang="en-US" dirty="0" smtClean="0"/>
              <a:t>2,000 </a:t>
            </a:r>
            <a:r>
              <a:rPr lang="en-US" dirty="0"/>
              <a:t>× </a:t>
            </a:r>
            <a:r>
              <a:rPr lang="en-US" dirty="0" smtClean="0"/>
              <a:t>$2500 ≈ $ 30 million</a:t>
            </a:r>
          </a:p>
          <a:p>
            <a:pPr algn="r"/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      So, revenues 2006-2012 ≈   $ 100 </a:t>
            </a:r>
            <a:r>
              <a:rPr lang="en-US" dirty="0"/>
              <a:t>million </a:t>
            </a:r>
          </a:p>
          <a:p>
            <a:endParaRPr lang="en-US" dirty="0"/>
          </a:p>
          <a:p>
            <a:endParaRPr lang="en-US" dirty="0" smtClean="0"/>
          </a:p>
          <a:p>
            <a:r>
              <a:rPr lang="en-US" sz="2400" dirty="0" smtClean="0"/>
              <a:t>But compared to Reed Elsevier revenues (2010 alone) </a:t>
            </a:r>
            <a:br>
              <a:rPr lang="en-US" sz="2400" dirty="0" smtClean="0"/>
            </a:br>
            <a:r>
              <a:rPr lang="en-US" sz="2400" dirty="0" smtClean="0"/>
              <a:t>of $9,500 million (€7 Billion euros) = 95 times as much </a:t>
            </a:r>
            <a:br>
              <a:rPr lang="en-US" sz="2400" dirty="0" smtClean="0"/>
            </a:br>
            <a:r>
              <a:rPr lang="en-US" sz="2400" dirty="0" smtClean="0"/>
              <a:t>in only 1 year.</a:t>
            </a:r>
            <a:endParaRPr lang="en-US" sz="24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" y="13716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304800"/>
            <a:ext cx="2781300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6096000" y="3048000"/>
            <a:ext cx="2362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5174826"/>
            <a:ext cx="1371600" cy="10273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248400" y="6251645"/>
            <a:ext cx="26803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400" i="1" dirty="0" smtClean="0">
                <a:latin typeface="Constantia"/>
              </a:rPr>
              <a:t>≈ </a:t>
            </a:r>
            <a:r>
              <a:rPr lang="en-US" sz="1400" i="1" dirty="0" smtClean="0"/>
              <a:t>1/650</a:t>
            </a:r>
            <a:r>
              <a:rPr lang="en-US" sz="1400" i="1" baseline="30000" dirty="0" smtClean="0"/>
              <a:t>th</a:t>
            </a:r>
            <a:r>
              <a:rPr lang="en-US" sz="1400" i="1" dirty="0" smtClean="0"/>
              <a:t>, … but growing!</a:t>
            </a:r>
            <a:endParaRPr lang="en-US" sz="1400" i="1" dirty="0"/>
          </a:p>
        </p:txBody>
      </p:sp>
    </p:spTree>
    <p:extLst>
      <p:ext uri="{BB962C8B-B14F-4D97-AF65-F5344CB8AC3E}">
        <p14:creationId xmlns:p14="http://schemas.microsoft.com/office/powerpoint/2010/main" val="2797889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 u="sng" dirty="0" smtClean="0">
                <a:solidFill>
                  <a:srgbClr val="C00000"/>
                </a:solidFill>
              </a:rPr>
              <a:t>Most</a:t>
            </a:r>
            <a:r>
              <a:rPr lang="en-US" sz="3600" dirty="0" smtClean="0">
                <a:solidFill>
                  <a:srgbClr val="C00000"/>
                </a:solidFill>
              </a:rPr>
              <a:t> </a:t>
            </a:r>
            <a:r>
              <a:rPr lang="en-US" sz="3600" i="1" dirty="0" smtClean="0">
                <a:solidFill>
                  <a:srgbClr val="C00000"/>
                </a:solidFill>
              </a:rPr>
              <a:t>leading</a:t>
            </a:r>
            <a:r>
              <a:rPr lang="en-US" sz="3600" dirty="0" smtClean="0">
                <a:solidFill>
                  <a:srgbClr val="C00000"/>
                </a:solidFill>
              </a:rPr>
              <a:t> Open Access journals 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b="1" dirty="0" err="1" smtClean="0"/>
              <a:t>Libre</a:t>
            </a:r>
            <a:r>
              <a:rPr lang="en-US" b="1" dirty="0" smtClean="0"/>
              <a:t> OA </a:t>
            </a:r>
            <a:r>
              <a:rPr lang="en-US" dirty="0" smtClean="0"/>
              <a:t>(Creative Commons licensed)</a:t>
            </a:r>
            <a:br>
              <a:rPr lang="en-US" dirty="0" smtClean="0"/>
            </a:br>
            <a:endParaRPr lang="en-US" dirty="0" smtClean="0"/>
          </a:p>
          <a:p>
            <a:pPr fontAlgn="auto">
              <a:spcAft>
                <a:spcPts val="0"/>
              </a:spcAft>
              <a:defRPr/>
            </a:pPr>
            <a:r>
              <a:rPr lang="en-US" b="1" dirty="0" smtClean="0"/>
              <a:t>Gold OA </a:t>
            </a:r>
            <a:r>
              <a:rPr lang="en-US" dirty="0" smtClean="0"/>
              <a:t>(author pays model) </a:t>
            </a:r>
          </a:p>
          <a:p>
            <a:pPr marL="1085850" lvl="1" indent="-342900">
              <a:buFont typeface="Arial" pitchFamily="34" charset="0"/>
              <a:buChar char="•"/>
              <a:defRPr/>
            </a:pPr>
            <a:r>
              <a:rPr lang="en-US" sz="2400" dirty="0" smtClean="0"/>
              <a:t>PLOS (Public Library of Science)</a:t>
            </a:r>
          </a:p>
          <a:p>
            <a:pPr marL="1085850" lvl="1" indent="-342900">
              <a:buFont typeface="Arial" pitchFamily="34" charset="0"/>
              <a:buChar char="•"/>
              <a:defRPr/>
            </a:pPr>
            <a:r>
              <a:rPr lang="en-US" sz="2400" dirty="0" smtClean="0"/>
              <a:t>BMC - </a:t>
            </a:r>
            <a:r>
              <a:rPr lang="en-US" sz="2400" dirty="0" err="1" smtClean="0"/>
              <a:t>BioMed</a:t>
            </a:r>
            <a:r>
              <a:rPr lang="en-US" sz="2400" dirty="0" smtClean="0"/>
              <a:t> Central [Springer]</a:t>
            </a:r>
          </a:p>
          <a:p>
            <a:pPr marL="1085850" lvl="1" indent="-342900">
              <a:buFont typeface="Arial" pitchFamily="34" charset="0"/>
              <a:buChar char="•"/>
              <a:defRPr/>
            </a:pPr>
            <a:r>
              <a:rPr lang="en-US" sz="2400" dirty="0" err="1" smtClean="0"/>
              <a:t>Hindawi</a:t>
            </a:r>
            <a:r>
              <a:rPr lang="en-US" sz="2400" dirty="0" smtClean="0"/>
              <a:t> (Egypt)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114300" indent="0" algn="ctr"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i="1" dirty="0" smtClean="0"/>
              <a:t>The whole journal is OA.</a:t>
            </a:r>
          </a:p>
          <a:p>
            <a:pPr marL="114300" indent="0" algn="ctr" fontAlgn="auto">
              <a:spcBef>
                <a:spcPts val="24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This is an OK deal, if you can afford it.</a:t>
            </a:r>
          </a:p>
        </p:txBody>
      </p:sp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799" y="3053080"/>
            <a:ext cx="2486025" cy="4000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4450" y="3658235"/>
            <a:ext cx="24384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6623" y="4267200"/>
            <a:ext cx="714375" cy="695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" name="Straight Connector 3"/>
          <p:cNvCxnSpPr/>
          <p:nvPr/>
        </p:nvCxnSpPr>
        <p:spPr>
          <a:xfrm>
            <a:off x="533400" y="1524000"/>
            <a:ext cx="814387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85313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What is “open access publishing”?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36877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4000" dirty="0" smtClean="0"/>
              <a:t>1: What is open access?</a:t>
            </a:r>
          </a:p>
          <a:p>
            <a:pPr marL="0" indent="0">
              <a:buNone/>
            </a:pPr>
            <a:r>
              <a:rPr lang="en-US" sz="4000" dirty="0" smtClean="0"/>
              <a:t/>
            </a:r>
            <a:br>
              <a:rPr lang="en-US" sz="4000" dirty="0" smtClean="0"/>
            </a:br>
            <a:endParaRPr lang="en-US" sz="4000" dirty="0" smtClean="0"/>
          </a:p>
          <a:p>
            <a:pPr marL="0" indent="0">
              <a:buNone/>
            </a:pPr>
            <a:r>
              <a:rPr lang="en-US" sz="4000" dirty="0" smtClean="0"/>
              <a:t>2: What is publishing?</a:t>
            </a:r>
          </a:p>
          <a:p>
            <a:pPr marL="0" indent="0">
              <a:buNone/>
            </a:pPr>
            <a:endParaRPr lang="en-US" sz="40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3581400"/>
            <a:ext cx="1914525" cy="2390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533400" y="1447800"/>
            <a:ext cx="8153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9109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“Hybrids”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charset="0"/>
              <a:buNone/>
            </a:pPr>
            <a:r>
              <a:rPr lang="en-US" dirty="0" smtClean="0"/>
              <a:t>Some commercial publishers (Wiley, Sage, PNAS, etc.) offer a </a:t>
            </a:r>
            <a:r>
              <a:rPr lang="en-US" b="1" dirty="0" smtClean="0">
                <a:solidFill>
                  <a:srgbClr val="FF0000"/>
                </a:solidFill>
              </a:rPr>
              <a:t>“hybrid” OA </a:t>
            </a:r>
            <a:r>
              <a:rPr lang="en-US" dirty="0" smtClean="0"/>
              <a:t>model, where only  some articles (whose authors pay an extra fee) are open access. Most of the journal is toll-access, and the OA articles are usually not CC-licensed or “</a:t>
            </a:r>
            <a:r>
              <a:rPr lang="en-US" dirty="0" err="1" smtClean="0"/>
              <a:t>libre</a:t>
            </a:r>
            <a:r>
              <a:rPr lang="en-US" dirty="0" smtClean="0"/>
              <a:t>” OA.</a:t>
            </a:r>
          </a:p>
          <a:p>
            <a:pPr marL="0" indent="0">
              <a:buFont typeface="Arial" charset="0"/>
              <a:buNone/>
            </a:pPr>
            <a:endParaRPr lang="en-US" dirty="0" smtClean="0"/>
          </a:p>
          <a:p>
            <a:pPr marL="0" indent="0">
              <a:buFont typeface="Arial" charset="0"/>
              <a:buNone/>
            </a:pPr>
            <a:r>
              <a:rPr lang="en-US" b="1" i="1" dirty="0" smtClean="0">
                <a:solidFill>
                  <a:schemeClr val="accent6">
                    <a:lumMod val="75000"/>
                  </a:schemeClr>
                </a:solidFill>
              </a:rPr>
              <a:t>I don’t think this is a good deal at all.</a:t>
            </a:r>
          </a:p>
        </p:txBody>
      </p:sp>
      <p:cxnSp>
        <p:nvCxnSpPr>
          <p:cNvPr id="3" name="Straight Connector 2"/>
          <p:cNvCxnSpPr/>
          <p:nvPr/>
        </p:nvCxnSpPr>
        <p:spPr>
          <a:xfrm>
            <a:off x="533400" y="14478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7718" y="4724400"/>
            <a:ext cx="1997214" cy="20192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43436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My beef with </a:t>
            </a:r>
            <a:br>
              <a:rPr lang="en-US" dirty="0" smtClean="0"/>
            </a:br>
            <a:r>
              <a:rPr lang="en-US" b="1" dirty="0" smtClean="0"/>
              <a:t>Gold</a:t>
            </a:r>
            <a:r>
              <a:rPr lang="en-US" dirty="0" smtClean="0"/>
              <a:t> and </a:t>
            </a:r>
            <a:r>
              <a:rPr lang="en-US" b="1" dirty="0" smtClean="0"/>
              <a:t>Hybrid</a:t>
            </a:r>
            <a:r>
              <a:rPr lang="en-US" dirty="0" smtClean="0"/>
              <a:t> OA: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8229600" cy="3962400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 We are giving our money to the </a:t>
            </a:r>
            <a:br>
              <a:rPr lang="en-US" dirty="0" smtClean="0"/>
            </a:br>
            <a:r>
              <a:rPr lang="en-US" dirty="0" smtClean="0"/>
              <a:t>same folks who have been holding </a:t>
            </a:r>
            <a:br>
              <a:rPr lang="en-US" dirty="0" smtClean="0"/>
            </a:br>
            <a:r>
              <a:rPr lang="en-US" dirty="0" smtClean="0"/>
              <a:t>our content for ransom for the </a:t>
            </a:r>
            <a:br>
              <a:rPr lang="en-US" dirty="0" smtClean="0"/>
            </a:br>
            <a:r>
              <a:rPr lang="en-US" dirty="0" smtClean="0"/>
              <a:t>past 50 years.</a:t>
            </a:r>
            <a:br>
              <a:rPr lang="en-US" dirty="0" smtClean="0"/>
            </a:br>
            <a:endParaRPr lang="en-US" dirty="0" smtClean="0"/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 What if we put these resources into developing our own means of production and distribution?</a:t>
            </a:r>
            <a:endParaRPr lang="en-US" dirty="0"/>
          </a:p>
        </p:txBody>
      </p:sp>
      <p:pic>
        <p:nvPicPr>
          <p:cNvPr id="1198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62600" y="304800"/>
            <a:ext cx="2733675" cy="166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Straight Connector 5"/>
          <p:cNvCxnSpPr/>
          <p:nvPr/>
        </p:nvCxnSpPr>
        <p:spPr>
          <a:xfrm>
            <a:off x="457200" y="22098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981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05600" y="2514600"/>
            <a:ext cx="1620422" cy="217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Questions: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6781800" cy="5353049"/>
          </a:xfrm>
        </p:spPr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en-US" dirty="0" smtClean="0"/>
              <a:t>Does scholarly communication have to be a commercial transaction?</a:t>
            </a:r>
          </a:p>
          <a:p>
            <a:pPr marL="514350" indent="-514350">
              <a:buFont typeface="+mj-lt"/>
              <a:buAutoNum type="arabicParenR"/>
            </a:pP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Is “open access” just a way to provide an alternate income stream for commercial publishers?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l="10052" t="10909" r="15079" b="14545"/>
          <a:stretch>
            <a:fillRect/>
          </a:stretch>
        </p:blipFill>
        <p:spPr bwMode="auto">
          <a:xfrm>
            <a:off x="1981200" y="2773695"/>
            <a:ext cx="1362059" cy="18745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67150" y="2468895"/>
            <a:ext cx="215265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352800" y="3078495"/>
            <a:ext cx="6096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200" dirty="0" smtClean="0"/>
              <a:t>=</a:t>
            </a:r>
            <a:endParaRPr lang="en-US" sz="7200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38449" y="5105400"/>
            <a:ext cx="1831156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Connector 4"/>
          <p:cNvCxnSpPr/>
          <p:nvPr/>
        </p:nvCxnSpPr>
        <p:spPr>
          <a:xfrm>
            <a:off x="609600" y="1219200"/>
            <a:ext cx="8001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There are already </a:t>
            </a:r>
          </a:p>
        </p:txBody>
      </p:sp>
      <p:sp>
        <p:nvSpPr>
          <p:cNvPr id="1229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Font typeface="Arial" charset="0"/>
              <a:buNone/>
            </a:pPr>
            <a:r>
              <a:rPr lang="en-US" sz="3600" b="1" dirty="0" smtClean="0">
                <a:solidFill>
                  <a:srgbClr val="00B050"/>
                </a:solidFill>
              </a:rPr>
              <a:t>Green OA journals</a:t>
            </a:r>
            <a:r>
              <a:rPr lang="en-US" dirty="0" smtClean="0"/>
              <a:t>, </a:t>
            </a:r>
            <a:br>
              <a:rPr lang="en-US" dirty="0" smtClean="0"/>
            </a:br>
            <a:r>
              <a:rPr lang="en-US" dirty="0" smtClean="0"/>
              <a:t>which do </a:t>
            </a:r>
            <a:r>
              <a:rPr lang="en-US" b="1" u="sng" dirty="0" smtClean="0"/>
              <a:t>not</a:t>
            </a:r>
            <a:r>
              <a:rPr lang="en-US" dirty="0" smtClean="0"/>
              <a:t> charge “processing fees”</a:t>
            </a:r>
          </a:p>
          <a:p>
            <a:pPr marL="0" indent="0" algn="ctr">
              <a:buFont typeface="Arial" charset="0"/>
              <a:buNone/>
            </a:pPr>
            <a:r>
              <a:rPr lang="en-US" sz="2400" dirty="0" smtClean="0"/>
              <a:t>Usually published by departments, libraries, societies, etc.</a:t>
            </a:r>
          </a:p>
          <a:p>
            <a:pPr marL="0" indent="0" algn="ctr">
              <a:buFont typeface="Arial" charset="0"/>
              <a:buNone/>
            </a:pPr>
            <a:endParaRPr lang="en-US" dirty="0" smtClean="0"/>
          </a:p>
          <a:p>
            <a:pPr marL="0" indent="0" algn="ctr">
              <a:buFont typeface="Arial" charset="0"/>
              <a:buNone/>
            </a:pPr>
            <a:r>
              <a:rPr lang="en-US" dirty="0" smtClean="0"/>
              <a:t>See </a:t>
            </a:r>
            <a:r>
              <a:rPr lang="en-US" b="1" i="1" dirty="0" smtClean="0">
                <a:hlinkClick r:id="rId2"/>
              </a:rPr>
              <a:t>DOAJ</a:t>
            </a:r>
            <a:r>
              <a:rPr lang="en-US" b="1" dirty="0" smtClean="0">
                <a:hlinkClick r:id="rId2"/>
              </a:rPr>
              <a:t> -- </a:t>
            </a:r>
            <a:r>
              <a:rPr lang="en-US" b="1" i="1" dirty="0" smtClean="0">
                <a:hlinkClick r:id="rId2"/>
              </a:rPr>
              <a:t>Directory of Open Access Journals</a:t>
            </a:r>
            <a:endParaRPr lang="en-US" b="1" dirty="0" smtClean="0"/>
          </a:p>
          <a:p>
            <a:pPr marL="0" indent="0" algn="ctr">
              <a:buFont typeface="Arial" charset="0"/>
              <a:buNone/>
            </a:pPr>
            <a:r>
              <a:rPr lang="en-US" dirty="0" smtClean="0">
                <a:hlinkClick r:id="rId2"/>
              </a:rPr>
              <a:t>www.</a:t>
            </a:r>
            <a:r>
              <a:rPr lang="en-US" b="1" dirty="0" smtClean="0">
                <a:hlinkClick r:id="rId2"/>
              </a:rPr>
              <a:t>doaj</a:t>
            </a:r>
            <a:r>
              <a:rPr lang="en-US" dirty="0" smtClean="0">
                <a:hlinkClick r:id="rId2"/>
              </a:rPr>
              <a:t>.org/</a:t>
            </a:r>
            <a:endParaRPr lang="en-US" dirty="0" smtClean="0"/>
          </a:p>
          <a:p>
            <a:pPr marL="0" indent="0" algn="ctr">
              <a:buFont typeface="Arial" charset="0"/>
              <a:buNone/>
            </a:pPr>
            <a:r>
              <a:rPr lang="en-US" dirty="0" smtClean="0"/>
              <a:t>8,000+ journals (gold + green)</a:t>
            </a:r>
          </a:p>
          <a:p>
            <a:pPr marL="0" indent="0" algn="ctr">
              <a:buFont typeface="Arial" charset="0"/>
              <a:buNone/>
            </a:pPr>
            <a:r>
              <a:rPr lang="en-US" dirty="0" smtClean="0"/>
              <a:t>Quality-controlled &amp; peer-reviewed</a:t>
            </a:r>
          </a:p>
          <a:p>
            <a:pPr marL="0" indent="0">
              <a:buFont typeface="Arial" charset="0"/>
              <a:buNone/>
            </a:pPr>
            <a:endParaRPr lang="en-US" dirty="0" smtClean="0"/>
          </a:p>
        </p:txBody>
      </p:sp>
      <p:pic>
        <p:nvPicPr>
          <p:cNvPr id="1229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152400"/>
            <a:ext cx="1104900" cy="1725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31905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50" y="152400"/>
            <a:ext cx="9144000" cy="551737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81200" y="59436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920 OA journals in Technology &amp; Engineering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742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</a:rPr>
              <a:t>Green Gratis OA Publishers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Poetry Magazine</a:t>
            </a:r>
          </a:p>
          <a:p>
            <a:r>
              <a:rPr lang="en-US" sz="1800" dirty="0" smtClean="0"/>
              <a:t>The Poetry Foundation</a:t>
            </a:r>
            <a:endParaRPr lang="en-US" sz="1800" dirty="0"/>
          </a:p>
          <a:p>
            <a:endParaRPr lang="en-US" dirty="0" smtClean="0"/>
          </a:p>
          <a:p>
            <a:r>
              <a:rPr lang="en-US" dirty="0" smtClean="0"/>
              <a:t>Jacket/Jacket2</a:t>
            </a:r>
          </a:p>
          <a:p>
            <a:r>
              <a:rPr lang="en-US" sz="1800" dirty="0"/>
              <a:t>Australian Literary </a:t>
            </a:r>
            <a:r>
              <a:rPr lang="en-US" sz="1800" dirty="0" smtClean="0"/>
              <a:t>Management/University of Pennsylvania</a:t>
            </a:r>
          </a:p>
          <a:p>
            <a:endParaRPr lang="en-US" sz="1800" dirty="0"/>
          </a:p>
          <a:p>
            <a:endParaRPr lang="en-US" sz="1800" dirty="0" smtClean="0"/>
          </a:p>
          <a:p>
            <a:endParaRPr lang="en-US" sz="1800" dirty="0"/>
          </a:p>
          <a:p>
            <a:r>
              <a:rPr lang="en-US" sz="1800" dirty="0" smtClean="0"/>
              <a:t>(as html on website) </a:t>
            </a:r>
            <a:endParaRPr lang="en-US" sz="18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4038600"/>
            <a:ext cx="1905000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1743075"/>
            <a:ext cx="2390775" cy="1914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609600" y="1371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375508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solidFill>
                  <a:srgbClr val="00B050"/>
                </a:solidFill>
              </a:rPr>
              <a:t>Green </a:t>
            </a:r>
            <a:r>
              <a:rPr lang="en-US" b="1" dirty="0" err="1" smtClean="0">
                <a:solidFill>
                  <a:srgbClr val="00B050"/>
                </a:solidFill>
              </a:rPr>
              <a:t>Libre</a:t>
            </a:r>
            <a:r>
              <a:rPr lang="en-US" b="1" dirty="0" smtClean="0">
                <a:solidFill>
                  <a:srgbClr val="00B050"/>
                </a:solidFill>
              </a:rPr>
              <a:t> Library OA Publishers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22 OA Journals</a:t>
            </a:r>
          </a:p>
          <a:p>
            <a:r>
              <a:rPr lang="en-US" sz="1800" dirty="0">
                <a:hlinkClick r:id="rId2"/>
              </a:rPr>
              <a:t>http://</a:t>
            </a:r>
            <a:r>
              <a:rPr lang="en-US" sz="1800" dirty="0" smtClean="0">
                <a:hlinkClick r:id="rId2"/>
              </a:rPr>
              <a:t>www.library.pitt.edu/e-journals/pubs.html</a:t>
            </a:r>
            <a:endParaRPr lang="en-US" sz="1800" dirty="0" smtClean="0"/>
          </a:p>
          <a:p>
            <a:r>
              <a:rPr lang="en-US" sz="1800" dirty="0" smtClean="0"/>
              <a:t>Using OJS (Open Journals System) from Public Knowledge Project</a:t>
            </a:r>
            <a:br>
              <a:rPr lang="en-US" sz="1800" dirty="0" smtClean="0"/>
            </a:br>
            <a:r>
              <a:rPr lang="en-US" sz="1800" dirty="0" smtClean="0"/>
              <a:t/>
            </a:r>
            <a:br>
              <a:rPr lang="en-US" sz="1800" dirty="0" smtClean="0"/>
            </a:br>
            <a:endParaRPr lang="en-US" sz="1800" dirty="0"/>
          </a:p>
          <a:p>
            <a:endParaRPr lang="en-US" sz="1800" dirty="0" smtClean="0"/>
          </a:p>
          <a:p>
            <a:r>
              <a:rPr lang="en-US" dirty="0" smtClean="0"/>
              <a:t>18 OA Journals</a:t>
            </a:r>
          </a:p>
          <a:p>
            <a:r>
              <a:rPr lang="en-US" sz="1800" dirty="0">
                <a:hlinkClick r:id="rId3"/>
              </a:rPr>
              <a:t>http</a:t>
            </a:r>
            <a:r>
              <a:rPr lang="en-US" sz="1800" dirty="0" smtClean="0">
                <a:hlinkClick r:id="rId3"/>
              </a:rPr>
              <a:t>://scholarworks.umass.edu/peer_review_list.html</a:t>
            </a:r>
            <a:r>
              <a:rPr lang="en-US" sz="1800" dirty="0" smtClean="0"/>
              <a:t>  </a:t>
            </a:r>
          </a:p>
          <a:p>
            <a:r>
              <a:rPr lang="en-US" sz="1800" dirty="0" smtClean="0"/>
              <a:t>Using </a:t>
            </a:r>
            <a:r>
              <a:rPr lang="en-US" sz="1800" dirty="0" err="1" smtClean="0"/>
              <a:t>DigitalCommons</a:t>
            </a:r>
            <a:r>
              <a:rPr lang="en-US" sz="1800" dirty="0" smtClean="0"/>
              <a:t> from Berkeley Electronic Press</a:t>
            </a:r>
            <a:endParaRPr lang="en-US" sz="18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400" y="1502060"/>
            <a:ext cx="3617280" cy="650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114800"/>
            <a:ext cx="2324100" cy="1009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609600" y="1371600"/>
            <a:ext cx="8153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579599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00B050"/>
                </a:solidFill>
              </a:rPr>
              <a:t>Green Gratis Monograph Publishers</a:t>
            </a:r>
            <a:endParaRPr lang="en-US" b="1" dirty="0">
              <a:solidFill>
                <a:srgbClr val="00B05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Open Humanities Press</a:t>
            </a:r>
          </a:p>
          <a:p>
            <a:r>
              <a:rPr lang="en-US" sz="1800" dirty="0" smtClean="0"/>
              <a:t>6 books, 4 journals</a:t>
            </a:r>
          </a:p>
          <a:p>
            <a:r>
              <a:rPr lang="en-US" sz="1800" dirty="0">
                <a:hlinkClick r:id="rId2"/>
              </a:rPr>
              <a:t>http://</a:t>
            </a:r>
            <a:r>
              <a:rPr lang="en-US" sz="1800" dirty="0" smtClean="0">
                <a:hlinkClick r:id="rId2"/>
              </a:rPr>
              <a:t>openhumanitiespress.org/index.html</a:t>
            </a:r>
            <a:r>
              <a:rPr lang="en-US" sz="1800" dirty="0" smtClean="0"/>
              <a:t> </a:t>
            </a:r>
          </a:p>
          <a:p>
            <a:r>
              <a:rPr lang="en-US" sz="1800" dirty="0" smtClean="0"/>
              <a:t>Hosted by ibiblio.org at UNC-Chapel Hill</a:t>
            </a:r>
          </a:p>
          <a:p>
            <a:r>
              <a:rPr lang="en-US" sz="1800" dirty="0" smtClean="0"/>
              <a:t>Hard copy by </a:t>
            </a:r>
            <a:r>
              <a:rPr lang="en-US" sz="1800" dirty="0" err="1" smtClean="0"/>
              <a:t>Mpublishing</a:t>
            </a:r>
            <a:r>
              <a:rPr lang="en-US" sz="1800" dirty="0" smtClean="0"/>
              <a:t>, </a:t>
            </a:r>
            <a:r>
              <a:rPr lang="en-US" sz="1800" dirty="0" err="1" smtClean="0"/>
              <a:t>Univ</a:t>
            </a:r>
            <a:r>
              <a:rPr lang="en-US" sz="1800" dirty="0" smtClean="0"/>
              <a:t> of Michigan</a:t>
            </a:r>
          </a:p>
          <a:p>
            <a:endParaRPr lang="en-US" sz="1800" dirty="0"/>
          </a:p>
          <a:p>
            <a:endParaRPr lang="en-US" dirty="0" smtClean="0"/>
          </a:p>
          <a:p>
            <a:r>
              <a:rPr lang="en-US" dirty="0" smtClean="0"/>
              <a:t>National Academies Press</a:t>
            </a:r>
          </a:p>
          <a:p>
            <a:r>
              <a:rPr lang="en-US" sz="1800" dirty="0">
                <a:hlinkClick r:id="rId3"/>
              </a:rPr>
              <a:t>http://www.nap.edu</a:t>
            </a:r>
            <a:r>
              <a:rPr lang="en-US" sz="1800" dirty="0" smtClean="0">
                <a:hlinkClick r:id="rId3"/>
              </a:rPr>
              <a:t>/</a:t>
            </a:r>
            <a:r>
              <a:rPr lang="en-US" sz="1800" dirty="0" smtClean="0"/>
              <a:t> </a:t>
            </a:r>
            <a:endParaRPr lang="en-US" sz="1800" dirty="0"/>
          </a:p>
          <a:p>
            <a:r>
              <a:rPr lang="en-US" sz="1800" dirty="0" smtClean="0"/>
              <a:t>Free … but requires registration </a:t>
            </a:r>
            <a:r>
              <a:rPr lang="en-US" sz="1800" dirty="0"/>
              <a:t>&amp; account; </a:t>
            </a:r>
            <a:r>
              <a:rPr lang="en-US" sz="1400" dirty="0"/>
              <a:t>“help us serve our customers and visitors </a:t>
            </a:r>
            <a:r>
              <a:rPr lang="en-US" sz="1400" dirty="0" smtClean="0"/>
              <a:t>better”</a:t>
            </a:r>
            <a:endParaRPr lang="en-US" sz="1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371600"/>
            <a:ext cx="2857500" cy="95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399" y="4419600"/>
            <a:ext cx="3814141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533400" y="1447800"/>
            <a:ext cx="8153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89269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How does Open Access define itself?</a:t>
            </a:r>
            <a:endParaRPr lang="en-US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953000"/>
          </a:xfrm>
        </p:spPr>
        <p:txBody>
          <a:bodyPr/>
          <a:lstStyle/>
          <a:p>
            <a:pPr algn="ctr"/>
            <a:r>
              <a:rPr lang="en-US" sz="2800" dirty="0"/>
              <a:t>From</a:t>
            </a:r>
            <a:r>
              <a:rPr lang="en-US" sz="2800" dirty="0">
                <a:solidFill>
                  <a:srgbClr val="C00000"/>
                </a:solidFill>
              </a:rPr>
              <a:t> </a:t>
            </a:r>
            <a:r>
              <a:rPr lang="en-US" sz="2800" dirty="0" smtClean="0">
                <a:solidFill>
                  <a:srgbClr val="0070C0"/>
                </a:solidFill>
              </a:rPr>
              <a:t>openaccessweek.org:</a:t>
            </a:r>
            <a:endParaRPr lang="en-US" sz="2800" b="1" dirty="0" smtClean="0"/>
          </a:p>
          <a:p>
            <a:pPr marL="0" indent="0">
              <a:buNone/>
            </a:pPr>
            <a:r>
              <a:rPr lang="en-US" sz="2800" b="1" dirty="0" smtClean="0"/>
              <a:t>“What </a:t>
            </a:r>
            <a:r>
              <a:rPr lang="en-US" sz="2800" b="1" dirty="0"/>
              <a:t>Is Open Access?</a:t>
            </a:r>
          </a:p>
          <a:p>
            <a:pPr marL="0" indent="0">
              <a:buNone/>
            </a:pPr>
            <a:r>
              <a:rPr lang="en-US" sz="2400" dirty="0"/>
              <a:t>Open Access </a:t>
            </a:r>
            <a:r>
              <a:rPr lang="en-US" sz="2400" dirty="0">
                <a:solidFill>
                  <a:srgbClr val="FF0000"/>
                </a:solidFill>
              </a:rPr>
              <a:t>is</a:t>
            </a:r>
            <a:r>
              <a:rPr lang="en-US" sz="2400" dirty="0"/>
              <a:t> </a:t>
            </a:r>
            <a:r>
              <a:rPr lang="en-US" sz="2400" dirty="0">
                <a:solidFill>
                  <a:srgbClr val="FF3300"/>
                </a:solidFill>
              </a:rPr>
              <a:t>a growing international movement </a:t>
            </a:r>
            <a:r>
              <a:rPr lang="en-US" sz="2400" dirty="0"/>
              <a:t>that </a:t>
            </a:r>
            <a:r>
              <a:rPr lang="en-US" sz="2400" dirty="0" smtClean="0"/>
              <a:t>uses the </a:t>
            </a:r>
            <a:r>
              <a:rPr lang="en-US" sz="2400" dirty="0"/>
              <a:t>Internet to throw open the locked doors that once </a:t>
            </a:r>
            <a:r>
              <a:rPr lang="en-US" sz="2400" dirty="0" smtClean="0"/>
              <a:t>hid knowledge</a:t>
            </a:r>
            <a:r>
              <a:rPr lang="en-US" sz="2400" dirty="0"/>
              <a:t>. Encouraging the unrestricted sharing of </a:t>
            </a:r>
            <a:r>
              <a:rPr lang="en-US" sz="2400" dirty="0" smtClean="0"/>
              <a:t>research results </a:t>
            </a:r>
            <a:r>
              <a:rPr lang="en-US" sz="2400" dirty="0"/>
              <a:t>with everyone, the Open Access movement is </a:t>
            </a:r>
            <a:r>
              <a:rPr lang="en-US" sz="2400" dirty="0" smtClean="0"/>
              <a:t>gaining ever </a:t>
            </a:r>
            <a:r>
              <a:rPr lang="en-US" sz="2400" dirty="0"/>
              <a:t>more momentum around the world as research </a:t>
            </a:r>
            <a:r>
              <a:rPr lang="en-US" sz="2400" dirty="0" smtClean="0"/>
              <a:t>funders and </a:t>
            </a:r>
            <a:br>
              <a:rPr lang="en-US" sz="2400" dirty="0" smtClean="0"/>
            </a:br>
            <a:r>
              <a:rPr lang="en-US" sz="2400" dirty="0" smtClean="0"/>
              <a:t>policy </a:t>
            </a:r>
            <a:r>
              <a:rPr lang="en-US" sz="2400" dirty="0"/>
              <a:t>makers put their weight behind it</a:t>
            </a:r>
            <a:r>
              <a:rPr lang="en-US" sz="2400" dirty="0" smtClean="0"/>
              <a:t>.”</a:t>
            </a:r>
          </a:p>
          <a:p>
            <a:pPr marL="0" indent="0">
              <a:buNone/>
            </a:pPr>
            <a:endParaRPr lang="en-US" sz="1800" i="1" dirty="0" smtClean="0"/>
          </a:p>
          <a:p>
            <a:pPr marL="0" indent="0">
              <a:buNone/>
            </a:pPr>
            <a:endParaRPr lang="en-US" sz="1800" i="1" dirty="0"/>
          </a:p>
          <a:p>
            <a:pPr marL="0" indent="0">
              <a:buNone/>
            </a:pPr>
            <a:r>
              <a:rPr lang="en-US" sz="1800" i="1" dirty="0" smtClean="0"/>
              <a:t>(Here “Open Access” presents itself as a </a:t>
            </a:r>
            <a:r>
              <a:rPr lang="en-US" sz="1800" i="1" u="sng" dirty="0" smtClean="0"/>
              <a:t>social movement</a:t>
            </a:r>
            <a:r>
              <a:rPr lang="en-US" sz="1800" i="1" dirty="0" smtClean="0"/>
              <a:t>, not as </a:t>
            </a:r>
            <a:br>
              <a:rPr lang="en-US" sz="1800" i="1" dirty="0" smtClean="0"/>
            </a:br>
            <a:r>
              <a:rPr lang="en-US" sz="1800" i="1" dirty="0" smtClean="0"/>
              <a:t>    an attribute of a document or distribution site.)</a:t>
            </a:r>
            <a:endParaRPr lang="en-US" sz="1800" i="1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34673" y="5333999"/>
            <a:ext cx="875864" cy="10232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5257800"/>
            <a:ext cx="2134010" cy="11756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533400" y="1447800"/>
            <a:ext cx="8153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43482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33 -3.34027E-6 C -0.00139 -0.06199 0.00226 -0.12329 0.00226 -0.18552 " pathEditMode="relative" rAng="0" ptsTypes="fA">
                                      <p:cBhvr>
                                        <p:cTn id="6" dur="2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86" y="-92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may suggest 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That “open access” is all about sitting around the campfire singing “</a:t>
            </a:r>
            <a:r>
              <a:rPr lang="en-US" dirty="0" err="1" smtClean="0"/>
              <a:t>Kumbaya</a:t>
            </a:r>
            <a:r>
              <a:rPr lang="en-US" dirty="0" smtClean="0"/>
              <a:t>”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276600"/>
            <a:ext cx="4131495" cy="33881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Oval Callout 4"/>
          <p:cNvSpPr/>
          <p:nvPr/>
        </p:nvSpPr>
        <p:spPr>
          <a:xfrm>
            <a:off x="2209800" y="3130947"/>
            <a:ext cx="1981200" cy="838200"/>
          </a:xfrm>
          <a:prstGeom prst="wedgeEllipseCallout">
            <a:avLst>
              <a:gd name="adj1" fmla="val 153924"/>
              <a:gd name="adj2" fmla="val 77328"/>
            </a:avLst>
          </a:prstGeom>
          <a:solidFill>
            <a:srgbClr val="FFFF00">
              <a:alpha val="15000"/>
            </a:srgbClr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1295400" y="3288437"/>
            <a:ext cx="3810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 smtClean="0">
                <a:latin typeface="Book Antiqua"/>
              </a:rPr>
              <a:t>♫♪ </a:t>
            </a:r>
            <a:r>
              <a:rPr lang="en-US" sz="1400" dirty="0" smtClean="0"/>
              <a:t>Open access, Lord, </a:t>
            </a:r>
            <a:br>
              <a:rPr lang="en-US" sz="1400" dirty="0" smtClean="0"/>
            </a:br>
            <a:r>
              <a:rPr lang="en-US" sz="1400" dirty="0" err="1" smtClean="0"/>
              <a:t>kum-ba-ya</a:t>
            </a:r>
            <a:r>
              <a:rPr lang="en-US" sz="1400" dirty="0" smtClean="0"/>
              <a:t> … </a:t>
            </a:r>
            <a:r>
              <a:rPr lang="en-US" sz="1400" dirty="0" smtClean="0">
                <a:latin typeface="Book Antiqua"/>
              </a:rPr>
              <a:t>♪♫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622495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rmAutofit fontScale="90000"/>
          </a:bodyPr>
          <a:lstStyle/>
          <a:p>
            <a:r>
              <a:rPr lang="en-US" sz="4000" dirty="0" smtClean="0"/>
              <a:t>First, the easy part: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4900" b="1" dirty="0" smtClean="0"/>
              <a:t>Publishing</a:t>
            </a:r>
            <a:r>
              <a:rPr lang="en-US" sz="4900" dirty="0" smtClean="0"/>
              <a:t> is …</a:t>
            </a:r>
            <a:endParaRPr lang="en-US" sz="49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919870"/>
            <a:ext cx="190500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98637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 smtClean="0"/>
              <a:t>Distribution</a:t>
            </a:r>
            <a:r>
              <a:rPr lang="en-US" dirty="0" smtClean="0"/>
              <a:t>, or, more strictly, making available for distribution by sale, rental, lending, …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2200" u="sng" dirty="0" smtClean="0"/>
              <a:t>US Copyright Law, Sec. 101</a:t>
            </a:r>
            <a:r>
              <a:rPr lang="en-US" sz="2200" dirty="0" smtClean="0"/>
              <a:t>: “Publication</a:t>
            </a:r>
            <a:r>
              <a:rPr lang="en-US" sz="2200" dirty="0"/>
              <a:t>” is the distribution of copies or </a:t>
            </a:r>
            <a:r>
              <a:rPr lang="en-US" sz="2200" dirty="0" err="1"/>
              <a:t>phonorecords</a:t>
            </a:r>
            <a:r>
              <a:rPr lang="en-US" sz="2200" dirty="0"/>
              <a:t> of a work to the public by sale or other transfer of ownership, or by rental, lease, or lending. The offering to distribute copies or </a:t>
            </a:r>
            <a:r>
              <a:rPr lang="en-US" sz="2200" dirty="0" err="1"/>
              <a:t>phonorecords</a:t>
            </a:r>
            <a:r>
              <a:rPr lang="en-US" sz="2200" dirty="0"/>
              <a:t> to a group of persons for purposes of further distribution, public performance, or public display, constitutes publication. A public performance or display of a work </a:t>
            </a:r>
            <a:r>
              <a:rPr lang="en-US" sz="2200" dirty="0" smtClean="0"/>
              <a:t/>
            </a:r>
            <a:br>
              <a:rPr lang="en-US" sz="2200" dirty="0" smtClean="0"/>
            </a:br>
            <a:r>
              <a:rPr lang="en-US" sz="2200" dirty="0" smtClean="0"/>
              <a:t>does </a:t>
            </a:r>
            <a:r>
              <a:rPr lang="en-US" sz="2200" dirty="0"/>
              <a:t>not of itself constitute publication.</a:t>
            </a:r>
          </a:p>
        </p:txBody>
      </p:sp>
    </p:spTree>
    <p:extLst>
      <p:ext uri="{BB962C8B-B14F-4D97-AF65-F5344CB8AC3E}">
        <p14:creationId xmlns:p14="http://schemas.microsoft.com/office/powerpoint/2010/main" val="33354801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b="1" dirty="0" smtClean="0">
                <a:solidFill>
                  <a:srgbClr val="C00000"/>
                </a:solidFill>
              </a:rPr>
              <a:t>But </a:t>
            </a:r>
            <a:r>
              <a:rPr lang="en-US" b="1" dirty="0" smtClean="0">
                <a:solidFill>
                  <a:srgbClr val="C00000"/>
                </a:solidFill>
                <a:latin typeface="Book Antiqua"/>
              </a:rPr>
              <a:t>…</a:t>
            </a:r>
            <a:endParaRPr lang="en-US" dirty="0" smtClean="0">
              <a:solidFill>
                <a:srgbClr val="C00000"/>
              </a:solidFill>
            </a:endParaRPr>
          </a:p>
        </p:txBody>
      </p:sp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609600" y="1371600"/>
            <a:ext cx="8077200" cy="5181600"/>
          </a:xfrm>
        </p:spPr>
        <p:txBody>
          <a:bodyPr>
            <a:normAutofit/>
          </a:bodyPr>
          <a:lstStyle/>
          <a:p>
            <a:pPr marL="0" indent="-457200">
              <a:buFont typeface="Arial" charset="0"/>
              <a:buNone/>
            </a:pPr>
            <a:r>
              <a:rPr lang="en-US" sz="4000" dirty="0" smtClean="0"/>
              <a:t>The two schools of thought are engaged in a 	somewhat bitter disagreement:</a:t>
            </a:r>
          </a:p>
          <a:p>
            <a:pPr marL="0" indent="-457200">
              <a:buFont typeface="Arial" charset="0"/>
              <a:buNone/>
            </a:pPr>
            <a:endParaRPr lang="en-US" sz="4000" dirty="0" smtClean="0"/>
          </a:p>
          <a:p>
            <a:pPr marL="0" indent="-457200">
              <a:buFont typeface="Arial" charset="0"/>
              <a:buNone/>
            </a:pPr>
            <a:endParaRPr lang="en-US" sz="4000" dirty="0" smtClean="0"/>
          </a:p>
          <a:p>
            <a:pPr marL="0" indent="-457200">
              <a:spcBef>
                <a:spcPts val="4200"/>
              </a:spcBef>
              <a:buFont typeface="Arial" charset="0"/>
              <a:buNone/>
            </a:pPr>
            <a:r>
              <a:rPr lang="en-US" sz="4000" i="1" dirty="0" smtClean="0"/>
              <a:t>“Gratis OA isn’t </a:t>
            </a:r>
            <a:r>
              <a:rPr lang="en-US" sz="4000" i="1" u="sng" dirty="0" smtClean="0"/>
              <a:t>open access</a:t>
            </a:r>
            <a:r>
              <a:rPr lang="en-US" sz="4000" i="1" dirty="0" smtClean="0"/>
              <a:t> at all;              	it’s merely </a:t>
            </a:r>
            <a:r>
              <a:rPr lang="en-US" sz="4000" i="1" u="sng" dirty="0" smtClean="0"/>
              <a:t>free</a:t>
            </a:r>
            <a:r>
              <a:rPr lang="en-US" sz="4000" i="1" dirty="0" smtClean="0"/>
              <a:t> access.”</a:t>
            </a:r>
          </a:p>
        </p:txBody>
      </p:sp>
      <p:pic>
        <p:nvPicPr>
          <p:cNvPr id="307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667000"/>
            <a:ext cx="2038350" cy="223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476835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87963"/>
          </a:xfrm>
        </p:spPr>
        <p:txBody>
          <a:bodyPr/>
          <a:lstStyle/>
          <a:p>
            <a:pPr marL="0" indent="0">
              <a:buNone/>
            </a:pPr>
            <a:r>
              <a:rPr lang="en-US" sz="3600" dirty="0" smtClean="0">
                <a:solidFill>
                  <a:srgbClr val="C00000"/>
                </a:solidFill>
              </a:rPr>
              <a:t>“From now on, Open Access means CC-BY.”</a:t>
            </a:r>
          </a:p>
          <a:p>
            <a:pPr marL="0" indent="0" algn="r">
              <a:buNone/>
            </a:pPr>
            <a:r>
              <a:rPr lang="en-US" sz="2400" dirty="0" smtClean="0"/>
              <a:t>Heather Joseph, SPARC Repositories Meeting, </a:t>
            </a:r>
            <a:br>
              <a:rPr lang="en-US" sz="2400" dirty="0" smtClean="0"/>
            </a:br>
            <a:r>
              <a:rPr lang="en-US" sz="2400" dirty="0" smtClean="0"/>
              <a:t>Kansas City, March 2012</a:t>
            </a:r>
          </a:p>
          <a:p>
            <a:pPr marL="0" indent="0" algn="r">
              <a:buNone/>
            </a:pPr>
            <a:endParaRPr lang="en-US" sz="2400" dirty="0" smtClean="0"/>
          </a:p>
          <a:p>
            <a:pPr marL="0" indent="0">
              <a:spcBef>
                <a:spcPts val="3600"/>
              </a:spcBef>
              <a:buNone/>
            </a:pPr>
            <a:r>
              <a:rPr lang="en-US" sz="3600" dirty="0">
                <a:solidFill>
                  <a:srgbClr val="C00000"/>
                </a:solidFill>
              </a:rPr>
              <a:t>“It is about time to stop calling anything </a:t>
            </a:r>
            <a:r>
              <a:rPr lang="en-US" sz="3600" dirty="0" smtClean="0">
                <a:solidFill>
                  <a:srgbClr val="C00000"/>
                </a:solidFill>
              </a:rPr>
              <a:t>Open Access that </a:t>
            </a:r>
            <a:r>
              <a:rPr lang="en-US" sz="3600" dirty="0">
                <a:solidFill>
                  <a:srgbClr val="C00000"/>
                </a:solidFill>
              </a:rPr>
              <a:t>is not covered by CC-BY, CC-zero, or equivalent</a:t>
            </a:r>
            <a:r>
              <a:rPr lang="en-US" sz="3600" dirty="0" smtClean="0">
                <a:solidFill>
                  <a:srgbClr val="C00000"/>
                </a:solidFill>
              </a:rPr>
              <a:t>.”</a:t>
            </a:r>
          </a:p>
          <a:p>
            <a:pPr marL="0" indent="0" algn="r">
              <a:buNone/>
            </a:pPr>
            <a:r>
              <a:rPr lang="en-US" sz="2400" dirty="0" smtClean="0"/>
              <a:t>Jan </a:t>
            </a:r>
            <a:r>
              <a:rPr lang="en-US" sz="2400" dirty="0" err="1" smtClean="0"/>
              <a:t>Velterop</a:t>
            </a:r>
            <a:r>
              <a:rPr lang="en-US" sz="2400" dirty="0" smtClean="0"/>
              <a:t> (Elsevier, Springer, BMC, &amp; </a:t>
            </a:r>
            <a:r>
              <a:rPr lang="en-US" sz="2400" dirty="0" err="1" smtClean="0"/>
              <a:t>AQnowledge</a:t>
            </a:r>
            <a:r>
              <a:rPr lang="en-US" sz="2400" dirty="0" smtClean="0"/>
              <a:t>), LIBLICENSE </a:t>
            </a:r>
            <a:r>
              <a:rPr lang="en-US" sz="2400" dirty="0" err="1" smtClean="0"/>
              <a:t>listserve</a:t>
            </a:r>
            <a:r>
              <a:rPr lang="en-US" sz="2400" dirty="0" smtClean="0"/>
              <a:t>, March 2012</a:t>
            </a:r>
            <a:endParaRPr lang="en-US" sz="2400" dirty="0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4953000"/>
            <a:ext cx="1305938" cy="166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89" t="14022" r="30195" b="11752"/>
          <a:stretch/>
        </p:blipFill>
        <p:spPr bwMode="auto">
          <a:xfrm>
            <a:off x="685800" y="1554480"/>
            <a:ext cx="164592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072481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19400" y="1524000"/>
            <a:ext cx="5638800" cy="40386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To me, this was like the expulsion from Eden.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371600"/>
            <a:ext cx="2137235" cy="525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90800" y="6249888"/>
            <a:ext cx="4495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/>
              <a:t>Cacciata dei progenitori </a:t>
            </a:r>
            <a:r>
              <a:rPr lang="it-IT" sz="1400" i="1" dirty="0" smtClean="0"/>
              <a:t>dall'Eden </a:t>
            </a:r>
            <a:r>
              <a:rPr lang="en-US" sz="1400" dirty="0" smtClean="0"/>
              <a:t>(</a:t>
            </a:r>
            <a:r>
              <a:rPr lang="en-US" sz="1400" dirty="0"/>
              <a:t>1427</a:t>
            </a:r>
            <a:r>
              <a:rPr lang="en-US" sz="1400" dirty="0" smtClean="0"/>
              <a:t>)</a:t>
            </a:r>
            <a:r>
              <a:rPr lang="it-IT" sz="1400" i="1" dirty="0" smtClean="0"/>
              <a:t>, </a:t>
            </a:r>
            <a:r>
              <a:rPr lang="en-US" sz="1400" dirty="0" smtClean="0"/>
              <a:t>Masaccio</a:t>
            </a:r>
            <a:endParaRPr lang="en-US" sz="1400" dirty="0"/>
          </a:p>
        </p:txBody>
      </p:sp>
      <p:sp>
        <p:nvSpPr>
          <p:cNvPr id="5" name="Rounded Rectangular Callout 4"/>
          <p:cNvSpPr/>
          <p:nvPr/>
        </p:nvSpPr>
        <p:spPr>
          <a:xfrm>
            <a:off x="2514600" y="304800"/>
            <a:ext cx="3200400" cy="1371600"/>
          </a:xfrm>
          <a:prstGeom prst="wedgeRoundRectCallout">
            <a:avLst>
              <a:gd name="adj1" fmla="val -75757"/>
              <a:gd name="adj2" fmla="val 50849"/>
              <a:gd name="adj3" fmla="val 16667"/>
            </a:avLst>
          </a:prstGeom>
          <a:solidFill>
            <a:schemeClr val="accent1">
              <a:alpha val="14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1447800" y="457200"/>
            <a:ext cx="5257800" cy="1143000"/>
          </a:xfrm>
        </p:spPr>
        <p:txBody>
          <a:bodyPr>
            <a:normAutofit/>
          </a:bodyPr>
          <a:lstStyle/>
          <a:p>
            <a:pPr algn="ctr"/>
            <a:r>
              <a:rPr lang="en-US" sz="2400" dirty="0" smtClean="0"/>
              <a:t>Get out ! Get out! </a:t>
            </a:r>
            <a:br>
              <a:rPr lang="en-US" sz="2400" dirty="0" smtClean="0"/>
            </a:br>
            <a:r>
              <a:rPr lang="en-US" sz="2400" dirty="0" smtClean="0"/>
              <a:t>You are not real OA!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335836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But I got over it. 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Open access publishing needs to be a “big tent” and accommodate different definitions, models, flavors, and opinions.</a:t>
            </a:r>
          </a:p>
          <a:p>
            <a:endParaRPr lang="en-US" dirty="0" smtClean="0"/>
          </a:p>
          <a:p>
            <a:pPr marL="4023360"/>
            <a:r>
              <a:rPr lang="en-US" dirty="0" smtClean="0"/>
              <a:t>We must be tolerant </a:t>
            </a:r>
            <a:br>
              <a:rPr lang="en-US" dirty="0" smtClean="0"/>
            </a:br>
            <a:r>
              <a:rPr lang="en-US" dirty="0" smtClean="0"/>
              <a:t>of our differences and keep our “eyes on the prize.”</a:t>
            </a:r>
            <a:endParaRPr lang="en-US" dirty="0"/>
          </a:p>
        </p:txBody>
      </p:sp>
      <p:sp>
        <p:nvSpPr>
          <p:cNvPr id="95234" name="AutoShape 2" descr="data:image/jpeg;base64,/9j/4AAQSkZJRgABAQAAAQABAAD/2wCEAAkGBhQSEBUUEhQVFBQUFBUUFRQVFBYUFBcUFRQVFRQUFhcYHCYfFxkjHBQUHzAgIycpLCwsFR4xNTAqNSYrLCkBCQoKDgwOGg8PGikkHyQtLCwsLCwsLCwsLjQsLCwqMCwqLC8sLCwpLCwsLSwqKSwsKiw1KiosLCwsLCw0LSwqLP/AABEIALgBEwMBIgACEQEDEQH/xAAcAAACAgMBAQAAAAAAAAAAAAADBAIFAAEGBwj/xABFEAACAQIDBQQGBggFBAMBAAABAgMAEQQSIQUGMUFREyJhcTJCUoGRoRQjYrHB0QcVM3KCkuHwJENTk6KywtLxRFRjNP/EABoBAAIDAQEAAAAAAAAAAAAAAAECAAMEBQb/xAAxEQACAgEBBgMHBAMBAAAAAAAAAQIRAxIEITFBUfATYXEigZGhscHRBTLh8RQVI0L/2gAMAwEAAhEDEQA/AOCAqQWtgVMCvXUeYbNotFVaiooqrRoKZJRRFWoqtEC1KGRICiBaiq0RRQHRsJUgtYFqYWoEwLUglbUVICgMaCVvJUxW7VAkAlbyVMLUglQgPJWslHyVvLQDQv2dayUxkrMlSyULFK0Y6aKVEpUsFCpjqBjpzJUGjo2ShIx1EpTbR1Bko2LQoyVAx00yUMpUBQqY6GUptkobJQBQoyUJkpxkoZSoLQoUqBWmmShslAFC2Wt0XLWUCE1WiKlSVKKqVaVpEVSiqlSVKIqULHSIqlEVKmqURUqD0QVKIEqapRFShYwNUqYSiBKmEoBBhKkEooSpBKgwIJUglFCVsJQsIIJUgtEyVvLUsgPLW8lEy1mWgEHlrYFTy1gFQhAiokUUrWstAgIrUSlGIqJFQguyUNo6ZK1ApRAKtHUGjppkqDLRsUUaOoFKaKVApUJQoyUNkpto6EyVAUKMtCZKcZKGyUBaFMlZR8lZUBQRUoqpU1SihKayUQVKIqVNUoipUsNEFSiBKmqURUoWNRAJUwlEVKIqVLDQNUqYSiBKmEoWNQMJUglFCVLJQsNC0cqkkA3I6UYJUYMKoZiOJtre/KmQlJFut5bkUL9i68wOSsyUbJW8lNYgDJWZKPkrMlSyAMlZlo+StZKlkA5ai4sKYy1rJQIIYafPfS1iRrRSlFQd5hY6WN+Rv06mpFKEbSpux8rjKVxVLpdipSoFKaKVEpT2VUKFagVpopUDHUsFCpWoFKaMdDKVCULMlCZKadaEwqAFmShslNEUNhUALZKyjZKyoAIq0VVrarRVSjZKNKtEVKkqUVUoWNRFUqapU1SiqlCw0DCURUoipRAlCxqBKlTCUUJUglCw0DCVvLRclQxUyxozvwUXP4AeJNgPOhYaK2LaIEzx5bEG5brcDS1uIve/O9Wai9VeEwMzQmUwNnLuSQtwNCXjABurDJe9uVjTojfKy+ieVxYg8wQRp+F6qb0Orvvui2MddXuGctZkokcZAFzc9ankqyxGqYDJWZKPkrMlSwUAyVrJTGStZKlkoXyVFhYE9Bf4UzkpTamGdomEYu3LUADiSxJ4AAMfdUbClv3lTsSZ2klzg+rYkW9HMpHjwHxq3K1IbNxCYSNVjBkjctIARmkVjY3Jb0hcD3VMp4EeB4+RoRcUqiSVt2wBSoFaYK1ErTWLQsVqBSmilQK0bBQoyUNkpsrUClGwUJMtDMdPNFQWWpYKFjCKG6WphqGWqA3Ctq1TWYVlSwUTVaMiVpUoypUsKRtI6KIhWIlFVaWxkREdEVKmq1NUoWGiISphKmFogWhY1AwlTCUQJUwtCw0QWKpCMaZhcAgn+E5vwqYWgY82Sw4m/wALqL/zsg/hfpSPf7PUdbt5fbN0wSPa7HtJ7dSsiOw/lLD30jtvZ2jOnqZb+MTC8MvkV7jHqt+ZNXOCAWLBqfRk7RP4ZBYfeKBhywizKM0mELRSIf8AMgJN1PW1jb901l4t+r+rX2+ZdwSOawGJEsYcXAN+PG4NiPiKZy1Y4jZShO1w4zQsSSB6cZ4sGHMfMePGk1F9RqK0xlaKWt4LLWZKNlrMlNYKA5a1lo+StBSWCqCzHgo4n8h4mpZKAZeAAJJIAAFySeAHjTsGGHdU2OdyhI1BWPv4lgeaqF7IHmTIedHhwBD9kpBnI+skHoYaI+lY/wCoRpfx5VC4ZJZYxaOy4PDD7JPfYeeuvjVblq4d9O+ifkMlQzNJYxFjYSRqW8O0MjFvde/uqux+Hv3rWPBx0IJU/BlZf4ae3khviFiH+mqDzIdV/wCoVFXzhHtftkLWGv1yALOlurBQ4HMqw9akjuSku+/sPLi0UZSoFKfxGHsdNQdQeItx489CD4gg86AUrQpWUtUKlKgUpox1Hsb0bBQmy1ArTzQigsgo6gUJsKgzGmWShOlGxQDxqR0PTlS0sJFNMlCYUUKxTJWUYpWqNi0NqlGVKxVoyrSWPRpUoipUlSiKlCxqNKlEVKkqVMLS2NRoLUwlSVKIq0LDRALUwtEVaNHF4XNr2uAAPaYnRV8T8+FI5UMo2QWLTUgaEkn0VUC7O32QNfG4HrCqPauI0Ui4MlnRT6QiGZMOp+0xaSU+LCrl3SRGZz/hUIMr2sZ3U92GMHURg/Em511qr3fibG7QEj+ijdq4HABbCNB4DujyBq3DuvJLlx/HfDd1Ey76jHn3ffmdNvVJ9HjwgH+UR/wVL/dU9rYs4TGiYaxzDvW58A3vHdb31XfpIn70K/Zdj7yo/wC01avhPpuzoyv7QICv76DIy++x+VZI0scJT4O0/ezQ7cpJcqozF4OSBvpGD70bjM0Y1BHG4A4jy1HlSa4vCYjW/wBGlPHhkJ+77qpt3t7HwrdnIC0VzceshvqVv8x/Z6zFbEw2NTtEIu3+ZHob/aXr5i9GaeJ+3flJffqSNTXs/D8FbJu3IBdSsg5FHtf3HT4Gl4diTPqqadSbDQ2PrdRSuJ3XxOFIaKQlSyrdGKNdmAUFb2Op6mnsPujipABNMUUaZAzPYdLAhfnT+JSvWq9PsLpt1pZkuzo0/bzxp9iMl3/p8KYwBeQFMHGYozo2If0z5Hr4D5Vh2XgcHrIe0fjlPea/7g0H8VKzbbnxbdlh1KJwIHHL9tuCr4D50u+e9cOr3L4cw7o+vRcQuIVR/g8JqXP10vG/tXPTr8OZo7qpxeHwsf7PD95vFh3mJ8dB7yaJOY9m4c2IaeQWB8etuSD5n5A3CwRJkna5v3ATxJJzOf8Ap+dBv2HPkuHm3uv8Br2lHn9F0K3enH5dpD7HYn4WY05BF/iMTgr5CXGIwzey4AYW91vg1UG+gP6wl8Qlv9tau95Y2eGDHQ6OipnI4jXQ+5rg/vVpcUoY11j89zX3KVJuU/J/LgwiMJFJYBSGyypw7KW5uPCNiSVPAEkHQ3Cc2FKmx/Lhx05Hwp8TfSUGKwwXtlXJPAdVkW2qEc9OB5jxFQgxCSISlyi6MhuZYbaWccXQcA4BItYggWFFuP3XTvl19S2kyv7MVB1p98OLXFiCLgixuOoI0I8RpQTBTKYriIMtDZKfaEUF1AplMXSIslCaOnWIoLmmUhGhNoqC0dOPQHFNYrQsUrKIVrdSxS1XY7/ZPvqMuEKEBtL8NRXC7I24VchsRi5ha+istg1spuWJI0PLnXRYjFLJGjM/dUg3kazCzki5tcEX42rmLa5LirOk9lXBMtkkXhmF72tccRy86OFqmhxeHVmZZI2JN9ZhobAcb6aL56Uy+04kGYsDm0sjvKSbHXQ6c+Hh4Ustvr/yMtib5lgkqk2zC/S4vR0tewIuOVxVbd2BZe07thlYSKSpPLOygka94kge+rSBma1sxewPdJsCdbN3gluXE8KEdryS4RJLZoR4yNowte4t1uLf3qKKLWBuLHh4+QGre6jDC27ztrYd2O8jfzN3FPu99L9rMXywosN+MruHlIHVrkjyFXwyt8a775WUyxpcLDTOsQvIcl+C2Bmb91OCDxb4VsYIyIXn+owq94pc55PtSNxP38LDnT+ydhRRnOSZJOJduR6gHh5m5qn23s3F4pjfIEUnKgc5dPWOnePj8KaGSMpVqrzf2BKLS4e78nO7x7wfSGCIMkSaRoNLDhmIHP7vjXoO5ew/o2HGYWkks79R7K+4fMmuc3Z3OyTh8RYhO8oBzAuDpfy428q736QPGjtm0Q0rDi4cwYMTt5J8Tz/9Is/+JUdIl+bMasf0cbXBV4CdR308jYMPuPvNQ3l3bkxM5kTLYhQuY20VRfkedIbO3XxOHlWRcl0N/TABHAg3toQbe+rNeKezrG5K6+ZKlHJqou98N0+1vNCO/wAXQev9ofa+/wA+PDYHbEuGe8bFTzHI25MOBr2GGcFQdR56Wrn9491sPiO9fs5CfSUaMTwzLzPiLHzqvZtsUV4eXehsuFt6ocSjH6Qy/Zl4hdCWsGsrNlyodQbAXY28qWxG9eJxDZVJUHQJECCfC4ux+NWmzf0eRggyuzfZUZR7ybn7q6rAYCGAWiQL1IHe/iJ1NNPPs0P2Rtixx5ZfudHKbI3Id+9Ocg45Rq58zwX5mrnae28PgI+zjUF+SDr7Uh4/jRdpviJUtAyRKdMzZs/usLL8z5Vysm4c5Ppxk31OZr38brSwnHM7zT3dAuLhugveVqPLjJ9SWdzbwA/BQK9QwGCWGJI14KLX6niT7zeqndXYK4ZMx1kYankq+yPx/pV28oqra86yPTD9qHw43FXLizzPfJgcZIehUfBFH4Vf7kYsPC8D6gXIB1BR9GHx/wCqq/aG7M8srvZbOzMAW1sTccqJsHYk8GIQkLbW/f4pbvAAcTbW3h51ryZMcsChqVpIpjCSyaq4lTtfBTbNxIkhJ7Nr5SdVZeJjfy/qKt8PPDjj2sDnD4tRc2Op8x66/a+I5V1eOwyTRmOQXVuIOnkR0I6153jtyJoprwHMB3kYMEYa89RY+VJDNDMvbdSXPr6jSxuD3K10LSTHGNsuJXsHJv2igth5D7RUao32kIPXpRZxoCdAeDhg0TeTjT+bL76e2bLiCnZ4uDtFOhYdmb/vLex8x8KVn3ZKEvg5jETxja7RnqCD+INVucU6bSfxX8DaW13YjMliAef/ALoTLUhiZI2CTQMhN7NAM8ZtxPZ6gfwkGt4rZxlF45WU/ZAB8jFMLj3E0zm48RNF8BdkoTLVbJFjoGswXELmBOUZJMvAjIQCOugNbg3kjdipSRGHEMnDj+RoLPHnuA8UuQ6y0FlrG2lH1oDbTTlc+QpvHh1B4M+hPLWUudqL0b+U1lD/ACIdSeBPoUgx0MZs88pJA9JAb5gSPV5gE0XFSDshKkkhRlUr3Y9QSBwsPPU07LuwkSFhM9l73Fy1h+6b/jVDLs6ZmsgklS/cIDkEDn/SuXKLVczo+It+4uEgcqpZoFvZs8kCiRfAm9i58KVfepUBIjJUAAnS97mw0GpNvL8a3GYGddJkcC4Bzg2Ba1hroCdPlRMdgSIJiT65J04hGPw07T+bwq3DGN+0hJzbW4ag37nYO4jXIgu2rMRmOVNfNlufD3UODf3EnMxKqgubZSbFrZQlye9oeOnEkG1S2DscnCszHKpA7XkCsi2ub/6aMsg8WNcxjgyOYiCBEWXLbXMDZmPibfCw4Culijik2tJkm5pcTocJvvjpJFSNlLPIuRQg1NsuTX1Tzvz501tbeDGwYoR9qQ0QsGIUh84uZDcWZea39EADlWbjbCZrPqJJgwRhxjgHdmnHQm5jTxLHlV5trYGVWTKHlw6s2GBIJlwwsTGwOrGInhzGnM06eFZNOld9/cV69N2zkNubfxPYiJ55WLqVsW1SNrNZras72BN72WwHEgdBs58bisS2HindI4pGcuWIWMKSoJPEjot7eHG3KYDZ0mKmEaAu7ksST4Es7HoLkk16vszd5MRnjTMMIJHaV/RfFT5jexGoiQ6DqV8zV2bRhfBfWvd9P7K4asnfE4/a23Mdh2KSTSLMxkEmo1XuouXSwFkYgrbj41WHeXElETt5cqNmUZzcHrfieJ4muz23u8cRfDSEnGQKTh5W0+lQLxQn/UX77ngSa88MRBswIINiCLEEcQRyNbNl8LJH9qv0+DXl/RlzucHxdFtDvRi0ct9IlzONSSDoeAtaw0tYiuh2fBtN8A0iSSGEHMq5vr2Uem0TWzFR0vrrag7I3XRQuKxYPZWjWGAAmTESdmtlUDXLfnz8uPaDdjFuBijL2eKWxhgU/URxj/47AcSwtduoHTTNny4o0oqPq18vy+RbihOVtt+5/P8AC5nnkm92KyQyrMwK51NrAFlIN2W1murrxvwpdd6sWZGYYiQNJ3TYgCx00W1l8wAa6Dbmxo58K+Iw6lGV1OIw9u9FKAwkYD2Te/8ADfqByezY7zxDrLH8M63+VaMUMMsbagt3kvUoyTyRyJOT+I3j94MR9ZEJ5ez7V2ChrWu5Itzt4cKYj3mxTDtXxEp7Fcsfe07R+6lwB3rAFtb+hY8apDqAb3ve/nfUVf7E3bbFMsYOSKIGXESnRUuATx0zBQot1DHhVuTHihC2lXWu+JXGeSUqTYzu4No4yaR4cRKGyWaUtlUadxBYWBNhaw046UjFtfFwM0DyzIA31qMxv3dWuTrqByNjXebP2P8ATUEcBfDYCK+Rl0lnlHCUk65QwvrxI5eqntbZDYgnD4nKmORCsOI9GPExkEWP2+ItxBPmKwrPDU04qulb10b+6/8APxNTxT0ppu+vJ98upykG/E+VFkLv2ZBQiaROHJspu3vNDn34xjStKJmQkZcq2yAcLBGuPfxqlxeCeJ2SQFXQ2ZSLEGnt3tgSYuYRx6Di7n0UQcWb8udb3iwRi5NKvkZfEytqKbsvNgy7QxnawwzyBLl3ZmsFPqoHtdcxAFh4nrVbvFtnHNGqTSyK8U6qAbKymNSxJygZj3kNze9h1rvNmbFXFJ2GHLRYGInNKukmJnHrBregpAN/ADkLI7xbCacLh53H0xSxgmtljxCAhMjHh2tlU/Cud4uOWSpRVdK3rzf36L3m1Qmo2m79dz8vx1Zy+L3txaquTESCPMXXUXVuLRlrXZRmuFJIswreG38xbTszTW7RMnorlS9wrKLWUg2JPnVO8ZQmKUFT6LBhYpIhIBPS3A+DHwq33Y2EoLYrFKewiIVY7d6ea5CxKOYuNfh1tvyY8MIW4ry3LfZljLJKVJsscbtvamHgw80rERm4GYAljyE3MkgXF/vqtg/SBjMhtIpYSdrqi6rrmTT1RpoNbX10rucXsmcRtPMpl7VR9KwYN1EIHd7DpJHYnxJNuVeZ7c2QcLIrI3aQyAvBLydLnQ/aHAjx8ax4JYcvsyjG/JbvTvit5oyLJBWm6778h4/pGxRYFhETnLHuFTl/0wQbgDiD6Xiafw/6QMU0bMI0cRoxk0YEXNkfplFwCOfPrXGTRgG49E6jy10J6g6e6vQd2NkzJEscJCyuoxU5YaFCCuGwzdA4zsegNHacWz44p6V338Q4smScuLK8fpTcgh4EZdNMx45PEcC2vUDTjrS+3t52xUBaNGiMZDBri7IzslgQNRoPfccrmo3h2SI5LoLLICyA8bA2eM9JEa6kc7acbVebYwZh2f6C2CpENbMZQUkmGuh7zOPDsT1rFtePAsVwVNmrZ55HkpnnuI2vMGuZZDx0zsBqPA1Uy4yQ8Xc+bsfxprHYodCCfL86rHbWuLVHTciRlPU/Gsod6yoJZ6uNsKV0PPx/KnNn7zxxgPYs47oRRxtqGtwvwF7HiL3rgf1geGdQBp3Va55cbnpyq82XjmSWzxI4KEgdrHHa9u9mL8cpItzzcK3ZckXH+jNjg1I6DHuWaOSdWjLyvkjZiHJJUkFSveHcXU8NeN7VrG4pDhgWF1YsWA4kWIIHicyjzerPH7Hved1yhIJMo1Lq+hBY5ioIAIuObHjxrj9uY3LEsCEE+swZTZSBYAXuCeB/dFZsclLnvLpRa5HZYWeOPCsW7ygSKwHrEsQQB1a4AH2hXBbYiVsTZiT2aRriGHDMgCyW6ngtzxYXtrVhDtUx4MOWF0ZQEGp7ZVKxO3QBVVvExL1NqEQsbRW77N3gbDveqpLcLXJPnrw027Mqk2zPl4HsG6zoWmy24oyMPRbDZSMPk6IoVlt7QbrRd4nuYFjIGIEglRzoIkX9tLJ/+eUlSOdx0rldg7QeFViS7PFGJcoFu1w7FmeNQdc3fEqDpa/E0lvft1lzxX+vmscSQbhEGseEU9FGrdWJqYsLll3d/wAf0Cc0od93/ZaYafDyLijg1YAzp24H7RsGWGcweyuYkkcbEa8BXqWCZCi9nlyEDLltltytblXz1u9tN4MRHJGbMHXyKlhmU+BFeqbE23Hh8pTM2ExJvhwBdop2bv4ZhyFySOljV+2bO1w39/Xp5ehXhyrn339Sz3xKfR19L6QZM2F7P9r217jL9m3pX0t42qixeEwcm0YRiSv0kx/Xxp//ADtiQBkV24gnW4Gh7oPHVDbu8BwpLMwbHypYkaphISLiJP8A9CDcnxv58IDc3uSSePO5PG/WtWybLJwvVXHf6/b6veZ8+ZKXC+/qe1bsokmKmec3xULFFjYWWGH1TCOat7fHXx169TXmmB2qcTMwjIjx+FeQQtwWeFWa8L9Tb8+tuibfhXiURI0mLclBhT6SSLo/aeyi9efhrbnZ8E5S3f1/HO/WzViyxUe9/wDIHeAJDPh5ojbEyZYzCBft47W74HAJocx6W5acJvvgoMLi7wMA3ZySPCO92UiwyPlzDS1xe3K3S1Wm1d4RgwwSQTY6RQJ8RoViFh9TDyFuHhbrovmG0ceZMRMwN0EErrzv2yBb+f1tvdWq5bPi1N8VS8/4XLn6LcUpLNk0pcHb8v5fP8jO52V50hlcRxuEcyEXC8FNx42Feuy4BDi48C31OECh1F9ca+jNeQacxccTYfZt4Xjg0UWHto7IJTfTQM3ZcePdJbyda9I3R3pjlgXDYwkwP3o5Qe/h5L8Vb2Qfh5aUuzTnlhpt3H7811a+nCmNtEI456q/d3T6J/2e0rGEAVQAFAAAFgF4AAcgNKrN4tkxYiIrMcqoM4kvlMbDhIG5EWNI7K248TfRsa65wpaHEXAjniAve/AOBxHv8TU7Zx64rO8zdls+LKxtcNinyhlReBK6jTr5XXHDDNZOPna+3Vvp8eZdLJFw4e789Ck2lh0xmAM+LbI8LdlDi8p/xKAkC8fpHn8+jU5NgYoVw2FR8mCxHelxa8Z35RMw/Zg8NeWnI34neXeR8XKCRkjQZYol0VEGg0Gl7AXPgBwAprdjeXsrwTr2uFl0eM+qSdJE6EGx5XtyOtdx7NkWO/fp6enmuPS+FHNWaGuvdfX+Hw6nt8ECxoFUBUQWCgWAA5CqneHAxS4RvpByKtpO1vZo2DA9op5EfPhzqm2Ztk4UJFLJ2uFmsMLi76am3YynkRqAT05eqht3bKYhWnmJGAgcZE4Ni51Ogsf8sEHQ9CTztxI4Jqd37++fl8TpPJFxr5d8vMqtq4aLE4bD4jHMYnMoTtVXvz4e4AlkT/LNrd7XyNwKvtmxodo5JQEWCJfoMYOaJoze8yt60luXLx415vtHb74uWZ5T6cZCqPRQIwkVVHQZD8SasN1d4lYLhsQ5VVIbDT370Emthf8A0zexHK/vHVzbNkWPj13LlfT6Pyuq4GKGWOr79a69+p7M7W16cfLn+furz7b+AhL4qG/+HWNsRLYX+jYgsQhj6mTnHpx8atcRvPMq/RgmbHscip6jAgkYi5FuzABJHG4tXne9e1gFGGhJKB2kmkBYdvOWOZjpfKtrAffoa5+y4Zau/j+PP3mrNOOnv4fn+it3aSJ8TEk5tH2gOvC/sk8lYgAmvWt13ukpfSczN26+ww0RB1QIFynmNa8RcHj+J/7gPka7zd/ehQqys4EkSZZAzBe2w6nUC5sZYr5l11U241s2+De/vt/gz7LJcC43p2dB2wMxtErRTPpezvKIiv7siqS3Tsb63pXfDCF9lowIDRSF5QdCJAsolXwOZjp04ePO77byRyqAssZMr9s1nW6ot44IyL6HLmcjrJVbJvZfDKFlQzRsoKObrIojdI3vwJCkI1+IWM8jWHJD/gpauHK++6NcH/1qjisfGMuaxBLagjhcG4+VVxNejbM2GMSzSYlOIUqqZ4gQxbv3Aa/o8+tD2zuxgYIy7h1sNB2rMWPJQCg++udLc6Zs470efC3O9ZRO2HsL8/zrKADrp9nY8sCmFkTu2NwG1ve4OgHLTwrq9jbCR0BxGDmEgUZj9WQzj2RnuOHO3GumExosc5/u1YdaXBGivMKYlnR45YzkYg2a17EA27pOoIPPTSuexn6JsLIcySTxk35hxrz7wvz610sOJP8AWnYp/KrFk6AcTzif9FEsbfVTRvlXP348jGxNtRmGlvnU9ibiYjMrsIpASWZRMQzKoDhFuB6ZKAtyBr05JPAfGl9m4Mx3JC5iFUEXPdVVUC38N9K0LaZpcSp4os82fc/aYxP0jsz2pcvmzxMAfACT0eVrcNKrcRuTjrlmgkJJJJCMxJJ1PdvevbVk8T8DRRKK0w/UZx5Lv3lEtljLmzwrDbAxEUiFoJRZx6ULgeHFbVZ7ubbmwqSoFOVkZhmBGSRVJEi3HGwt46dK9ilAYZSdLg6HmCCPuokvetcnusG48wCLHw1q6X6nKaalFMrWxqO9SZ8+uGZiSczEkk3uSTxJ8aZwWBYyJ3TYugvb7Qr3zs1PEKfMA0DFbKikUgogOhzCNMwIINwbVo/3MqrT8yj/AF6u9R4yscqzGUEo2dnDXswOYm/zrptpb6fVE4eIR4mVAuInAszZdO50voSePAcga9DbZMB4ww/7SflQ23ewx44eH/bX8qWX6nCTTlDh5jrYnFNKXE+eNrTFYdL3sL+RsPn+dQ2DghMsvaEKkUJWS3Hs0xEczWsOOTOB+6K+gzulhOWFw5P2olYfMGhYbdiNOEOHsY8rKEADN3QWbua6L8z1rJtW2PaJamjRgwLDHSj5225ie2WKRiql1kOWx0HbSBV7q2sAoUdABWbBxuU9mTxN18+lfRI3LwbftMJhzY6DsxZRYXUd0aXzH31ttwtnn/4eHFukYU/FbUmDapYZqcR8uKOWDhI4LdjeFHjGExqGSAkdmdc8TcipGuXlYagE+IqG8S4jHFTGoMMYtHHEbhRa1yPa+4WFd7JuNgxbJAikMut34X19bpemE3Rwq8IVHk8n/lW7/ZQ169G/5ebrqzH/AIb06NX59PQ8Tn2VMnpxOPHI332oeGjXOt20zLdW7rWuLgHhfjXuq7u4ccI/+cn/AJVCfYEJRgsaglSLm5sSDY6nqb1e/wBZtcGVr9OSfE8r3W2zJG3YSJ2uGlbvp6QDDhIhHAg2OnG3WxCm9m2XxT6KY4YxkhiKlQiDQcrFiAL/AA5V6xPurhi6usMSkE3OQXIII9xuQa2d1sJ/9aH/AGxVP+zgp+Jo397/AFLP8OWnTqPFNnIyTI5AKhhmsVPcOjjj7JNKYjCvG7Ky6qcp5agkeVe5tu1g+eFg8+xQ/hSOx8LA8kn1MOYEkns0JuWPrW14deFqd/rO+1H5/wAAX6fups84j34b6N2DZBLl7KOftoxKIiReK+ptpYEa/AEc0+NURZACzauuUO3dFwwv3fZOlvVr6EGEjXgiDyRR+FQiwwVCvUsdBb0iSOHQED3Vjf6hJXpSV7zQtlXN2fN0aTOxCwv6LWORmNwpI5a6gcb1vDbtYxwwOGmIbW5jYWYeidR4keR8K+k41yqFudAB8Ba9CkPn8ayZNonkdydmiMFFUj50bcPGtqIGACpcsVQDuLe+Yint3tz2ae81hGoXQHP2hAAsMp1W/E3199erbybFZoW7DtRIWBFpnUW0uvdNgLC17aaV57JuDisljGua/HtU01/eGvuqvWh9J0c86RMxbuKsSalZFAAaXoRXme821nxMx1PZqbKCxI/e1JtfTnXSbS3DxcllJiBAFwCLniRmPv5eHhR4NwpDD2btGrLZgQC3e5huFtDxF6DyJBUeTOCXZch4LcdQy2++srrH/Rtib6OlvB2Hyy6Vql8Qs0Y/P4/wd8s3hRY5fA/Gq1JD0HxP5UeOQ9Pga56ZYWscvnTkM9VEb+B+X501HMPH4GrExWi4jmo4nPhVVHiB1HxphZvGn1C0Pic1B8S/K3wP50uJjUhPQbsJP6VIOZ/vzrBjpPaPvrXbGiDEUmnzDfkbG0JOpqa4+Tr8qyLEX5W8wKMsg6D4UUn1BfkRGPf2vl/SpfrB/a+X9KkSv9/0raqv93/Oo9XUNroDO039r5f0rY2q3tfL+lSKJ/f/ALrYgTwpPb6h9noQ/Wje18h+VSG029r5A1I4RfCo/q9etT/r1J7BsbUb2vkKmu1Orf8AEH8aH9CHW3vobbO+39/51LyonsDq7UXmw/lt+NbO1E6/Kqw7NPt/L+tQbZ7e177f1pteXoDTAtf1kvU/A1H9Yp7X31TSbMb2l/l/rQDs5xwZfmKPiZOgNEepeNtNOvyNBXaEQJIABPEhbXtwv1qiOCkHrL8RQzhpvPyI/Oj4suhNC6nRnaUfX5GonaEfX765lsNL0b5/nQsso4h/+X4ij4z6E0LqdSdop1+RoTbSj9r765WacjiH+78KRnx6c3dfAk/2are0UMsdnYS7QjPrD40liJVPoyZTe+j391jpXLfTozxlNvFiK0MVFxzof3mNvuof5F8g+HRfyZbenrxvdb/dSzXP+Zf4XPvFqre2iPERe6Q/lUOzw55L7pGpvEsGktQg6n41lVBw0P8Acn9ayjr77QNIsP3r+dMQt41lZWVF7GUlPX5UxDiTz++srKexaGkxfW3xrDtBQQDa54aXrKyg5smlBFxQ/wDWlROL8SPeD99ZWUkpsKSJx488mB8/zH5UVdp242t1Bv8AHhWqypHIwuCGo8eOtMpjB4VlZVqm6EcUT+mCs+mCt1lVSysdQRtsX0sfM2/A1JcWPD3G9ZWUniMOhExix1qf0odbe+srKdZGK4I0cWOp+f5VEYrzPurKyrLYlI02JoD4xuX3VusoNsKSBnFN4/KhHEHqfgKysqJsjIlyfWPxqPvPxrKyrEIzYkI5n41p57e18SfuvWqyrKAReZjzI95oLuepPmb1lZStBFpR1UHzAP4VX4jZ0TcYo/5V/AVusoUSytl3cQ8LL4Wv+NCXdoA+lbyBH/dWqym0Impm/wBQ/bPw/rWVlZU8OJNT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236" name="AutoShape 4" descr="data:image/jpeg;base64,/9j/4AAQSkZJRgABAQAAAQABAAD/2wCEAAkGBhQSEBUUEhQVFBQUFBUUFRQVFBYUFBcUFRQVFRQUFhcYHCYfFxkjHBQUHzAgIycpLCwsFR4xNTAqNSYrLCkBCQoKDgwOGg8PGikkHyQtLCwsLCwsLCwsLjQsLCwqMCwqLC8sLCwpLCwsLSwqKSwsKiw1KiosLCwsLCw0LSwqLP/AABEIALgBEwMBIgACEQEDEQH/xAAcAAACAgMBAQAAAAAAAAAAAAADBAIFAAEGBwj/xABFEAACAQIDBQQGBggFBAMBAAABAgMAEQQSIQUGMUFREyJhcTJCUoGRoRQjYrHB0QcVM3KCkuHwJENTk6KywtLxRFRjNP/EABoBAAIDAQEAAAAAAAAAAAAAAAECAAMEBQb/xAAxEQACAgEBBgMHBAMBAAAAAAAAAQIRAxIEITFBUfATYXEigZGhscHRBTLh8RQVI0L/2gAMAwEAAhEDEQA/AOCAqQWtgVMCvXUeYbNotFVaiooqrRoKZJRRFWoqtEC1KGRICiBaiq0RRQHRsJUgtYFqYWoEwLUglbUVICgMaCVvJUxW7VAkAlbyVMLUglQgPJWslHyVvLQDQv2dayUxkrMlSyULFK0Y6aKVEpUsFCpjqBjpzJUGjo2ShIx1EpTbR1Bko2LQoyVAx00yUMpUBQqY6GUptkobJQBQoyUJkpxkoZSoLQoUqBWmmShslAFC2Wt0XLWUCE1WiKlSVKKqVaVpEVSiqlSVKIqULHSIqlEVKmqURUqD0QVKIEqapRFShYwNUqYSiBKmEoBBhKkEooSpBKgwIJUglFCVsJQsIIJUgtEyVvLUsgPLW8lEy1mWgEHlrYFTy1gFQhAiokUUrWstAgIrUSlGIqJFQguyUNo6ZK1ApRAKtHUGjppkqDLRsUUaOoFKaKVApUJQoyUNkpto6EyVAUKMtCZKcZKGyUBaFMlZR8lZUBQRUoqpU1SihKayUQVKIqVNUoipUsNEFSiBKmqURUoWNRAJUwlEVKIqVLDQNUqYSiBKmEoWNQMJUglFCVLJQsNC0cqkkA3I6UYJUYMKoZiOJtre/KmQlJFut5bkUL9i68wOSsyUbJW8lNYgDJWZKPkrMlSyAMlZlo+StZKlkA5ai4sKYy1rJQIIYafPfS1iRrRSlFQd5hY6WN+Rv06mpFKEbSpux8rjKVxVLpdipSoFKaKVEpT2VUKFagVpopUDHUsFCpWoFKaMdDKVCULMlCZKadaEwqAFmShslNEUNhUALZKyjZKyoAIq0VVrarRVSjZKNKtEVKkqUVUoWNRFUqapU1SiqlCw0DCURUoipRAlCxqBKlTCUUJUglCw0DCVvLRclQxUyxozvwUXP4AeJNgPOhYaK2LaIEzx5bEG5brcDS1uIve/O9Wai9VeEwMzQmUwNnLuSQtwNCXjABurDJe9uVjTojfKy+ieVxYg8wQRp+F6qb0Orvvui2MddXuGctZkokcZAFzc9ankqyxGqYDJWZKPkrMlSwUAyVrJTGStZKlkoXyVFhYE9Bf4UzkpTamGdomEYu3LUADiSxJ4AAMfdUbClv3lTsSZ2klzg+rYkW9HMpHjwHxq3K1IbNxCYSNVjBkjctIARmkVjY3Jb0hcD3VMp4EeB4+RoRcUqiSVt2wBSoFaYK1ErTWLQsVqBSmilQK0bBQoyUNkpsrUClGwUJMtDMdPNFQWWpYKFjCKG6WphqGWqA3Ctq1TWYVlSwUTVaMiVpUoypUsKRtI6KIhWIlFVaWxkREdEVKmq1NUoWGiISphKmFogWhY1AwlTCUQJUwtCw0QWKpCMaZhcAgn+E5vwqYWgY82Sw4m/wALqL/zsg/hfpSPf7PUdbt5fbN0wSPa7HtJ7dSsiOw/lLD30jtvZ2jOnqZb+MTC8MvkV7jHqt+ZNXOCAWLBqfRk7RP4ZBYfeKBhywizKM0mELRSIf8AMgJN1PW1jb901l4t+r+rX2+ZdwSOawGJEsYcXAN+PG4NiPiKZy1Y4jZShO1w4zQsSSB6cZ4sGHMfMePGk1F9RqK0xlaKWt4LLWZKNlrMlNYKA5a1lo+StBSWCqCzHgo4n8h4mpZKAZeAAJJIAAFySeAHjTsGGHdU2OdyhI1BWPv4lgeaqF7IHmTIedHhwBD9kpBnI+skHoYaI+lY/wCoRpfx5VC4ZJZYxaOy4PDD7JPfYeeuvjVblq4d9O+ifkMlQzNJYxFjYSRqW8O0MjFvde/uqux+Hv3rWPBx0IJU/BlZf4ae3khviFiH+mqDzIdV/wCoVFXzhHtftkLWGv1yALOlurBQ4HMqw9akjuSku+/sPLi0UZSoFKfxGHsdNQdQeItx489CD4gg86AUrQpWUtUKlKgUpox1Hsb0bBQmy1ArTzQigsgo6gUJsKgzGmWShOlGxQDxqR0PTlS0sJFNMlCYUUKxTJWUYpWqNi0NqlGVKxVoyrSWPRpUoipUlSiKlCxqNKlEVKkqVMLS2NRoLUwlSVKIq0LDRALUwtEVaNHF4XNr2uAAPaYnRV8T8+FI5UMo2QWLTUgaEkn0VUC7O32QNfG4HrCqPauI0Ui4MlnRT6QiGZMOp+0xaSU+LCrl3SRGZz/hUIMr2sZ3U92GMHURg/Em511qr3fibG7QEj+ijdq4HABbCNB4DujyBq3DuvJLlx/HfDd1Ey76jHn3ffmdNvVJ9HjwgH+UR/wVL/dU9rYs4TGiYaxzDvW58A3vHdb31XfpIn70K/Zdj7yo/wC01avhPpuzoyv7QICv76DIy++x+VZI0scJT4O0/ezQ7cpJcqozF4OSBvpGD70bjM0Y1BHG4A4jy1HlSa4vCYjW/wBGlPHhkJ+77qpt3t7HwrdnIC0VzceshvqVv8x/Z6zFbEw2NTtEIu3+ZHob/aXr5i9GaeJ+3flJffqSNTXs/D8FbJu3IBdSsg5FHtf3HT4Gl4diTPqqadSbDQ2PrdRSuJ3XxOFIaKQlSyrdGKNdmAUFb2Op6mnsPujipABNMUUaZAzPYdLAhfnT+JSvWq9PsLpt1pZkuzo0/bzxp9iMl3/p8KYwBeQFMHGYozo2If0z5Hr4D5Vh2XgcHrIe0fjlPea/7g0H8VKzbbnxbdlh1KJwIHHL9tuCr4D50u+e9cOr3L4cw7o+vRcQuIVR/g8JqXP10vG/tXPTr8OZo7qpxeHwsf7PD95vFh3mJ8dB7yaJOY9m4c2IaeQWB8etuSD5n5A3CwRJkna5v3ATxJJzOf8Ap+dBv2HPkuHm3uv8Br2lHn9F0K3enH5dpD7HYn4WY05BF/iMTgr5CXGIwzey4AYW91vg1UG+gP6wl8Qlv9tau95Y2eGDHQ6OipnI4jXQ+5rg/vVpcUoY11j89zX3KVJuU/J/LgwiMJFJYBSGyypw7KW5uPCNiSVPAEkHQ3Cc2FKmx/Lhx05Hwp8TfSUGKwwXtlXJPAdVkW2qEc9OB5jxFQgxCSISlyi6MhuZYbaWccXQcA4BItYggWFFuP3XTvl19S2kyv7MVB1p98OLXFiCLgixuOoI0I8RpQTBTKYriIMtDZKfaEUF1AplMXSIslCaOnWIoLmmUhGhNoqC0dOPQHFNYrQsUrKIVrdSxS1XY7/ZPvqMuEKEBtL8NRXC7I24VchsRi5ha+istg1spuWJI0PLnXRYjFLJGjM/dUg3kazCzki5tcEX42rmLa5LirOk9lXBMtkkXhmF72tccRy86OFqmhxeHVmZZI2JN9ZhobAcb6aL56Uy+04kGYsDm0sjvKSbHXQ6c+Hh4Ustvr/yMtib5lgkqk2zC/S4vR0tewIuOVxVbd2BZe07thlYSKSpPLOygka94kge+rSBma1sxewPdJsCdbN3gluXE8KEdryS4RJLZoR4yNowte4t1uLf3qKKLWBuLHh4+QGre6jDC27ztrYd2O8jfzN3FPu99L9rMXywosN+MruHlIHVrkjyFXwyt8a775WUyxpcLDTOsQvIcl+C2Bmb91OCDxb4VsYIyIXn+owq94pc55PtSNxP38LDnT+ydhRRnOSZJOJduR6gHh5m5qn23s3F4pjfIEUnKgc5dPWOnePj8KaGSMpVqrzf2BKLS4e78nO7x7wfSGCIMkSaRoNLDhmIHP7vjXoO5ew/o2HGYWkks79R7K+4fMmuc3Z3OyTh8RYhO8oBzAuDpfy428q736QPGjtm0Q0rDi4cwYMTt5J8Tz/9Is/+JUdIl+bMasf0cbXBV4CdR308jYMPuPvNQ3l3bkxM5kTLYhQuY20VRfkedIbO3XxOHlWRcl0N/TABHAg3toQbe+rNeKezrG5K6+ZKlHJqou98N0+1vNCO/wAXQev9ofa+/wA+PDYHbEuGe8bFTzHI25MOBr2GGcFQdR56Wrn9491sPiO9fs5CfSUaMTwzLzPiLHzqvZtsUV4eXehsuFt6ocSjH6Qy/Zl4hdCWsGsrNlyodQbAXY28qWxG9eJxDZVJUHQJECCfC4ux+NWmzf0eRggyuzfZUZR7ybn7q6rAYCGAWiQL1IHe/iJ1NNPPs0P2Rtixx5ZfudHKbI3Id+9Ocg45Rq58zwX5mrnae28PgI+zjUF+SDr7Uh4/jRdpviJUtAyRKdMzZs/usLL8z5Vysm4c5Ppxk31OZr38brSwnHM7zT3dAuLhugveVqPLjJ9SWdzbwA/BQK9QwGCWGJI14KLX6niT7zeqndXYK4ZMx1kYankq+yPx/pV28oqra86yPTD9qHw43FXLizzPfJgcZIehUfBFH4Vf7kYsPC8D6gXIB1BR9GHx/wCqq/aG7M8srvZbOzMAW1sTccqJsHYk8GIQkLbW/f4pbvAAcTbW3h51ryZMcsChqVpIpjCSyaq4lTtfBTbNxIkhJ7Nr5SdVZeJjfy/qKt8PPDjj2sDnD4tRc2Op8x66/a+I5V1eOwyTRmOQXVuIOnkR0I6153jtyJoprwHMB3kYMEYa89RY+VJDNDMvbdSXPr6jSxuD3K10LSTHGNsuJXsHJv2igth5D7RUao32kIPXpRZxoCdAeDhg0TeTjT+bL76e2bLiCnZ4uDtFOhYdmb/vLex8x8KVn3ZKEvg5jETxja7RnqCD+INVucU6bSfxX8DaW13YjMliAef/ALoTLUhiZI2CTQMhN7NAM8ZtxPZ6gfwkGt4rZxlF45WU/ZAB8jFMLj3E0zm48RNF8BdkoTLVbJFjoGswXELmBOUZJMvAjIQCOugNbg3kjdipSRGHEMnDj+RoLPHnuA8UuQ6y0FlrG2lH1oDbTTlc+QpvHh1B4M+hPLWUudqL0b+U1lD/ACIdSeBPoUgx0MZs88pJA9JAb5gSPV5gE0XFSDshKkkhRlUr3Y9QSBwsPPU07LuwkSFhM9l73Fy1h+6b/jVDLs6ZmsgklS/cIDkEDn/SuXKLVczo+It+4uEgcqpZoFvZs8kCiRfAm9i58KVfepUBIjJUAAnS97mw0GpNvL8a3GYGddJkcC4Bzg2Ba1hroCdPlRMdgSIJiT65J04hGPw07T+bwq3DGN+0hJzbW4ag37nYO4jXIgu2rMRmOVNfNlufD3UODf3EnMxKqgubZSbFrZQlye9oeOnEkG1S2DscnCszHKpA7XkCsi2ub/6aMsg8WNcxjgyOYiCBEWXLbXMDZmPibfCw4Culijik2tJkm5pcTocJvvjpJFSNlLPIuRQg1NsuTX1Tzvz501tbeDGwYoR9qQ0QsGIUh84uZDcWZea39EADlWbjbCZrPqJJgwRhxjgHdmnHQm5jTxLHlV5trYGVWTKHlw6s2GBIJlwwsTGwOrGInhzGnM06eFZNOld9/cV69N2zkNubfxPYiJ55WLqVsW1SNrNZras72BN72WwHEgdBs58bisS2HindI4pGcuWIWMKSoJPEjot7eHG3KYDZ0mKmEaAu7ksST4Es7HoLkk16vszd5MRnjTMMIJHaV/RfFT5jexGoiQ6DqV8zV2bRhfBfWvd9P7K4asnfE4/a23Mdh2KSTSLMxkEmo1XuouXSwFkYgrbj41WHeXElETt5cqNmUZzcHrfieJ4muz23u8cRfDSEnGQKTh5W0+lQLxQn/UX77ngSa88MRBswIINiCLEEcQRyNbNl8LJH9qv0+DXl/RlzucHxdFtDvRi0ct9IlzONSSDoeAtaw0tYiuh2fBtN8A0iSSGEHMq5vr2Uem0TWzFR0vrrag7I3XRQuKxYPZWjWGAAmTESdmtlUDXLfnz8uPaDdjFuBijL2eKWxhgU/URxj/47AcSwtduoHTTNny4o0oqPq18vy+RbihOVtt+5/P8AC5nnkm92KyQyrMwK51NrAFlIN2W1murrxvwpdd6sWZGYYiQNJ3TYgCx00W1l8wAa6Dbmxo58K+Iw6lGV1OIw9u9FKAwkYD2Te/8ADfqByezY7zxDrLH8M63+VaMUMMsbagt3kvUoyTyRyJOT+I3j94MR9ZEJ5ez7V2ChrWu5Itzt4cKYj3mxTDtXxEp7Fcsfe07R+6lwB3rAFtb+hY8apDqAb3ve/nfUVf7E3bbFMsYOSKIGXESnRUuATx0zBQot1DHhVuTHihC2lXWu+JXGeSUqTYzu4No4yaR4cRKGyWaUtlUadxBYWBNhaw046UjFtfFwM0DyzIA31qMxv3dWuTrqByNjXebP2P8ATUEcBfDYCK+Rl0lnlHCUk65QwvrxI5eqntbZDYgnD4nKmORCsOI9GPExkEWP2+ItxBPmKwrPDU04qulb10b+6/8APxNTxT0ppu+vJ98upykG/E+VFkLv2ZBQiaROHJspu3vNDn34xjStKJmQkZcq2yAcLBGuPfxqlxeCeJ2SQFXQ2ZSLEGnt3tgSYuYRx6Di7n0UQcWb8udb3iwRi5NKvkZfEytqKbsvNgy7QxnawwzyBLl3ZmsFPqoHtdcxAFh4nrVbvFtnHNGqTSyK8U6qAbKymNSxJygZj3kNze9h1rvNmbFXFJ2GHLRYGInNKukmJnHrBregpAN/ADkLI7xbCacLh53H0xSxgmtljxCAhMjHh2tlU/Cud4uOWSpRVdK3rzf36L3m1Qmo2m79dz8vx1Zy+L3txaquTESCPMXXUXVuLRlrXZRmuFJIswreG38xbTszTW7RMnorlS9wrKLWUg2JPnVO8ZQmKUFT6LBhYpIhIBPS3A+DHwq33Y2EoLYrFKewiIVY7d6ea5CxKOYuNfh1tvyY8MIW4ry3LfZljLJKVJsscbtvamHgw80rERm4GYAljyE3MkgXF/vqtg/SBjMhtIpYSdrqi6rrmTT1RpoNbX10rucXsmcRtPMpl7VR9KwYN1EIHd7DpJHYnxJNuVeZ7c2QcLIrI3aQyAvBLydLnQ/aHAjx8ax4JYcvsyjG/JbvTvit5oyLJBWm6778h4/pGxRYFhETnLHuFTl/0wQbgDiD6Xiafw/6QMU0bMI0cRoxk0YEXNkfplFwCOfPrXGTRgG49E6jy10J6g6e6vQd2NkzJEscJCyuoxU5YaFCCuGwzdA4zsegNHacWz44p6V338Q4smScuLK8fpTcgh4EZdNMx45PEcC2vUDTjrS+3t52xUBaNGiMZDBri7IzslgQNRoPfccrmo3h2SI5LoLLICyA8bA2eM9JEa6kc7acbVebYwZh2f6C2CpENbMZQUkmGuh7zOPDsT1rFtePAsVwVNmrZ55HkpnnuI2vMGuZZDx0zsBqPA1Uy4yQ8Xc+bsfxprHYodCCfL86rHbWuLVHTciRlPU/Gsod6yoJZ6uNsKV0PPx/KnNn7zxxgPYs47oRRxtqGtwvwF7HiL3rgf1geGdQBp3Va55cbnpyq82XjmSWzxI4KEgdrHHa9u9mL8cpItzzcK3ZckXH+jNjg1I6DHuWaOSdWjLyvkjZiHJJUkFSveHcXU8NeN7VrG4pDhgWF1YsWA4kWIIHicyjzerPH7Hved1yhIJMo1Lq+hBY5ioIAIuObHjxrj9uY3LEsCEE+swZTZSBYAXuCeB/dFZsclLnvLpRa5HZYWeOPCsW7ygSKwHrEsQQB1a4AH2hXBbYiVsTZiT2aRriGHDMgCyW6ngtzxYXtrVhDtUx4MOWF0ZQEGp7ZVKxO3QBVVvExL1NqEQsbRW77N3gbDveqpLcLXJPnrw027Mqk2zPl4HsG6zoWmy24oyMPRbDZSMPk6IoVlt7QbrRd4nuYFjIGIEglRzoIkX9tLJ/+eUlSOdx0rldg7QeFViS7PFGJcoFu1w7FmeNQdc3fEqDpa/E0lvft1lzxX+vmscSQbhEGseEU9FGrdWJqYsLll3d/wAf0Cc0od93/ZaYafDyLijg1YAzp24H7RsGWGcweyuYkkcbEa8BXqWCZCi9nlyEDLltltytblXz1u9tN4MRHJGbMHXyKlhmU+BFeqbE23Hh8pTM2ExJvhwBdop2bv4ZhyFySOljV+2bO1w39/Xp5ehXhyrn339Sz3xKfR19L6QZM2F7P9r217jL9m3pX0t42qixeEwcm0YRiSv0kx/Xxp//ADtiQBkV24gnW4Gh7oPHVDbu8BwpLMwbHypYkaphISLiJP8A9CDcnxv58IDc3uSSePO5PG/WtWybLJwvVXHf6/b6veZ8+ZKXC+/qe1bsokmKmec3xULFFjYWWGH1TCOat7fHXx169TXmmB2qcTMwjIjx+FeQQtwWeFWa8L9Tb8+tuibfhXiURI0mLclBhT6SSLo/aeyi9efhrbnZ8E5S3f1/HO/WzViyxUe9/wDIHeAJDPh5ojbEyZYzCBft47W74HAJocx6W5acJvvgoMLi7wMA3ZySPCO92UiwyPlzDS1xe3K3S1Wm1d4RgwwSQTY6RQJ8RoViFh9TDyFuHhbrovmG0ceZMRMwN0EErrzv2yBb+f1tvdWq5bPi1N8VS8/4XLn6LcUpLNk0pcHb8v5fP8jO52V50hlcRxuEcyEXC8FNx42Feuy4BDi48C31OECh1F9ca+jNeQacxccTYfZt4Xjg0UWHto7IJTfTQM3ZcePdJbyda9I3R3pjlgXDYwkwP3o5Qe/h5L8Vb2Qfh5aUuzTnlhpt3H7811a+nCmNtEI456q/d3T6J/2e0rGEAVQAFAAAFgF4AAcgNKrN4tkxYiIrMcqoM4kvlMbDhIG5EWNI7K248TfRsa65wpaHEXAjniAve/AOBxHv8TU7Zx64rO8zdls+LKxtcNinyhlReBK6jTr5XXHDDNZOPna+3Vvp8eZdLJFw4e789Ck2lh0xmAM+LbI8LdlDi8p/xKAkC8fpHn8+jU5NgYoVw2FR8mCxHelxa8Z35RMw/Zg8NeWnI34neXeR8XKCRkjQZYol0VEGg0Gl7AXPgBwAprdjeXsrwTr2uFl0eM+qSdJE6EGx5XtyOtdx7NkWO/fp6enmuPS+FHNWaGuvdfX+Hw6nt8ECxoFUBUQWCgWAA5CqneHAxS4RvpByKtpO1vZo2DA9op5EfPhzqm2Ztk4UJFLJ2uFmsMLi76am3YynkRqAT05eqht3bKYhWnmJGAgcZE4Ni51Ogsf8sEHQ9CTztxI4Jqd37++fl8TpPJFxr5d8vMqtq4aLE4bD4jHMYnMoTtVXvz4e4AlkT/LNrd7XyNwKvtmxodo5JQEWCJfoMYOaJoze8yt60luXLx415vtHb74uWZ5T6cZCqPRQIwkVVHQZD8SasN1d4lYLhsQ5VVIbDT370Emthf8A0zexHK/vHVzbNkWPj13LlfT6Pyuq4GKGWOr79a69+p7M7W16cfLn+furz7b+AhL4qG/+HWNsRLYX+jYgsQhj6mTnHpx8atcRvPMq/RgmbHscip6jAgkYi5FuzABJHG4tXne9e1gFGGhJKB2kmkBYdvOWOZjpfKtrAffoa5+y4Zau/j+PP3mrNOOnv4fn+it3aSJ8TEk5tH2gOvC/sk8lYgAmvWt13ukpfSczN26+ww0RB1QIFynmNa8RcHj+J/7gPka7zd/ehQqys4EkSZZAzBe2w6nUC5sZYr5l11U241s2+De/vt/gz7LJcC43p2dB2wMxtErRTPpezvKIiv7siqS3Tsb63pXfDCF9lowIDRSF5QdCJAsolXwOZjp04ePO77byRyqAssZMr9s1nW6ot44IyL6HLmcjrJVbJvZfDKFlQzRsoKObrIojdI3vwJCkI1+IWM8jWHJD/gpauHK++6NcH/1qjisfGMuaxBLagjhcG4+VVxNejbM2GMSzSYlOIUqqZ4gQxbv3Aa/o8+tD2zuxgYIy7h1sNB2rMWPJQCg++udLc6Zs470efC3O9ZRO2HsL8/zrKADrp9nY8sCmFkTu2NwG1ve4OgHLTwrq9jbCR0BxGDmEgUZj9WQzj2RnuOHO3GumExosc5/u1YdaXBGivMKYlnR45YzkYg2a17EA27pOoIPPTSuexn6JsLIcySTxk35hxrz7wvz610sOJP8AWnYp/KrFk6AcTzif9FEsbfVTRvlXP348jGxNtRmGlvnU9ibiYjMrsIpASWZRMQzKoDhFuB6ZKAtyBr05JPAfGl9m4Mx3JC5iFUEXPdVVUC38N9K0LaZpcSp4os82fc/aYxP0jsz2pcvmzxMAfACT0eVrcNKrcRuTjrlmgkJJJJCMxJJ1PdvevbVk8T8DRRKK0w/UZx5Lv3lEtljLmzwrDbAxEUiFoJRZx6ULgeHFbVZ7ubbmwqSoFOVkZhmBGSRVJEi3HGwt46dK9ilAYZSdLg6HmCCPuokvetcnusG48wCLHw1q6X6nKaalFMrWxqO9SZ8+uGZiSczEkk3uSTxJ8aZwWBYyJ3TYugvb7Qr3zs1PEKfMA0DFbKikUgogOhzCNMwIINwbVo/3MqrT8yj/AF6u9R4yscqzGUEo2dnDXswOYm/zrptpb6fVE4eIR4mVAuInAszZdO50voSePAcga9DbZMB4ww/7SflQ23ewx44eH/bX8qWX6nCTTlDh5jrYnFNKXE+eNrTFYdL3sL+RsPn+dQ2DghMsvaEKkUJWS3Hs0xEczWsOOTOB+6K+gzulhOWFw5P2olYfMGhYbdiNOEOHsY8rKEADN3QWbua6L8z1rJtW2PaJamjRgwLDHSj5225ie2WKRiql1kOWx0HbSBV7q2sAoUdABWbBxuU9mTxN18+lfRI3LwbftMJhzY6DsxZRYXUd0aXzH31ttwtnn/4eHFukYU/FbUmDapYZqcR8uKOWDhI4LdjeFHjGExqGSAkdmdc8TcipGuXlYagE+IqG8S4jHFTGoMMYtHHEbhRa1yPa+4WFd7JuNgxbJAikMut34X19bpemE3Rwq8IVHk8n/lW7/ZQ169G/5ebrqzH/AIb06NX59PQ8Tn2VMnpxOPHI332oeGjXOt20zLdW7rWuLgHhfjXuq7u4ccI/+cn/AJVCfYEJRgsaglSLm5sSDY6nqb1e/wBZtcGVr9OSfE8r3W2zJG3YSJ2uGlbvp6QDDhIhHAg2OnG3WxCm9m2XxT6KY4YxkhiKlQiDQcrFiAL/AA5V6xPurhi6usMSkE3OQXIII9xuQa2d1sJ/9aH/AGxVP+zgp+Jo397/AFLP8OWnTqPFNnIyTI5AKhhmsVPcOjjj7JNKYjCvG7Ky6qcp5agkeVe5tu1g+eFg8+xQ/hSOx8LA8kn1MOYEkns0JuWPrW14deFqd/rO+1H5/wAAX6fups84j34b6N2DZBLl7KOftoxKIiReK+ptpYEa/AEc0+NURZACzauuUO3dFwwv3fZOlvVr6EGEjXgiDyRR+FQiwwVCvUsdBb0iSOHQED3Vjf6hJXpSV7zQtlXN2fN0aTOxCwv6LWORmNwpI5a6gcb1vDbtYxwwOGmIbW5jYWYeidR4keR8K+k41yqFudAB8Ba9CkPn8ayZNonkdydmiMFFUj50bcPGtqIGACpcsVQDuLe+Yint3tz2ae81hGoXQHP2hAAsMp1W/E3199erbybFZoW7DtRIWBFpnUW0uvdNgLC17aaV57JuDisljGua/HtU01/eGvuqvWh9J0c86RMxbuKsSalZFAAaXoRXme821nxMx1PZqbKCxI/e1JtfTnXSbS3DxcllJiBAFwCLniRmPv5eHhR4NwpDD2btGrLZgQC3e5huFtDxF6DyJBUeTOCXZch4LcdQy2++srrH/Rtib6OlvB2Hyy6Vql8Qs0Y/P4/wd8s3hRY5fA/Gq1JD0HxP5UeOQ9Pga56ZYWscvnTkM9VEb+B+X501HMPH4GrExWi4jmo4nPhVVHiB1HxphZvGn1C0Pic1B8S/K3wP50uJjUhPQbsJP6VIOZ/vzrBjpPaPvrXbGiDEUmnzDfkbG0JOpqa4+Tr8qyLEX5W8wKMsg6D4UUn1BfkRGPf2vl/SpfrB/a+X9KkSv9/0raqv93/Oo9XUNroDO039r5f0rY2q3tfL+lSKJ/f/ALrYgTwpPb6h9noQ/Wje18h+VSG029r5A1I4RfCo/q9etT/r1J7BsbUb2vkKmu1Orf8AEH8aH9CHW3vobbO+39/51LyonsDq7UXmw/lt+NbO1E6/Kqw7NPt/L+tQbZ7e177f1pteXoDTAtf1kvU/A1H9Yp7X31TSbMb2l/l/rQDs5xwZfmKPiZOgNEepeNtNOvyNBXaEQJIABPEhbXtwv1qiOCkHrL8RQzhpvPyI/Oj4suhNC6nRnaUfX5GonaEfX765lsNL0b5/nQsso4h/+X4ij4z6E0LqdSdop1+RoTbSj9r765WacjiH+78KRnx6c3dfAk/2are0UMsdnYS7QjPrD40liJVPoyZTe+j391jpXLfTozxlNvFiK0MVFxzof3mNvuof5F8g+HRfyZbenrxvdb/dSzXP+Zf4XPvFqre2iPERe6Q/lUOzw55L7pGpvEsGktQg6n41lVBw0P8Acn9ayjr77QNIsP3r+dMQt41lZWVF7GUlPX5UxDiTz++srKexaGkxfW3xrDtBQQDa54aXrKyg5smlBFxQ/wDWlROL8SPeD99ZWUkpsKSJx488mB8/zH5UVdp242t1Bv8AHhWqypHIwuCGo8eOtMpjB4VlZVqm6EcUT+mCs+mCt1lVSysdQRtsX0sfM2/A1JcWPD3G9ZWUniMOhExix1qf0odbe+srKdZGK4I0cWOp+f5VEYrzPurKyrLYlI02JoD4xuX3VusoNsKSBnFN4/KhHEHqfgKysqJsjIlyfWPxqPvPxrKyrEIzYkI5n41p57e18SfuvWqyrKAReZjzI95oLuepPmb1lZStBFpR1UHzAP4VX4jZ0TcYo/5V/AVusoUSytl3cQ8LL4Wv+NCXdoA+lbyBH/dWqym0Impm/wBQ/bPw/rWVlZU8OJNT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238" name="AutoShape 6" descr="data:image/jpeg;base64,/9j/4AAQSkZJRgABAQAAAQABAAD/2wCEAAkGBhQSEBUUEhQVFBQUFBUUFRQVFBYUFBcUFRQVFRQUFhcYHCYfFxkjHBQUHzAgIycpLCwsFR4xNTAqNSYrLCkBCQoKDgwOGg8PGikkHyQtLCwsLCwsLCwsLjQsLCwqMCwqLC8sLCwpLCwsLSwqKSwsKiw1KiosLCwsLCw0LSwqLP/AABEIALgBEwMBIgACEQEDEQH/xAAcAAACAgMBAQAAAAAAAAAAAAADBAIFAAEGBwj/xABFEAACAQIDBQQGBggFBAMBAAABAgMAEQQSIQUGMUFREyJhcTJCUoGRoRQjYrHB0QcVM3KCkuHwJENTk6KywtLxRFRjNP/EABoBAAIDAQEAAAAAAAAAAAAAAAECAAMEBQb/xAAxEQACAgEBBgMHBAMBAAAAAAAAAQIRAxIEITFBUfATYXEigZGhscHRBTLh8RQVI0L/2gAMAwEAAhEDEQA/AOCAqQWtgVMCvXUeYbNotFVaiooqrRoKZJRRFWoqtEC1KGRICiBaiq0RRQHRsJUgtYFqYWoEwLUglbUVICgMaCVvJUxW7VAkAlbyVMLUglQgPJWslHyVvLQDQv2dayUxkrMlSyULFK0Y6aKVEpUsFCpjqBjpzJUGjo2ShIx1EpTbR1Bko2LQoyVAx00yUMpUBQqY6GUptkobJQBQoyUJkpxkoZSoLQoUqBWmmShslAFC2Wt0XLWUCE1WiKlSVKKqVaVpEVSiqlSVKIqULHSIqlEVKmqURUqD0QVKIEqapRFShYwNUqYSiBKmEoBBhKkEooSpBKgwIJUglFCVsJQsIIJUgtEyVvLUsgPLW8lEy1mWgEHlrYFTy1gFQhAiokUUrWstAgIrUSlGIqJFQguyUNo6ZK1ApRAKtHUGjppkqDLRsUUaOoFKaKVApUJQoyUNkpto6EyVAUKMtCZKcZKGyUBaFMlZR8lZUBQRUoqpU1SihKayUQVKIqVNUoipUsNEFSiBKmqURUoWNRAJUwlEVKIqVLDQNUqYSiBKmEoWNQMJUglFCVLJQsNC0cqkkA3I6UYJUYMKoZiOJtre/KmQlJFut5bkUL9i68wOSsyUbJW8lNYgDJWZKPkrMlSyAMlZlo+StZKlkA5ai4sKYy1rJQIIYafPfS1iRrRSlFQd5hY6WN+Rv06mpFKEbSpux8rjKVxVLpdipSoFKaKVEpT2VUKFagVpopUDHUsFCpWoFKaMdDKVCULMlCZKadaEwqAFmShslNEUNhUALZKyjZKyoAIq0VVrarRVSjZKNKtEVKkqUVUoWNRFUqapU1SiqlCw0DCURUoipRAlCxqBKlTCUUJUglCw0DCVvLRclQxUyxozvwUXP4AeJNgPOhYaK2LaIEzx5bEG5brcDS1uIve/O9Wai9VeEwMzQmUwNnLuSQtwNCXjABurDJe9uVjTojfKy+ieVxYg8wQRp+F6qb0Orvvui2MddXuGctZkokcZAFzc9ankqyxGqYDJWZKPkrMlSwUAyVrJTGStZKlkoXyVFhYE9Bf4UzkpTamGdomEYu3LUADiSxJ4AAMfdUbClv3lTsSZ2klzg+rYkW9HMpHjwHxq3K1IbNxCYSNVjBkjctIARmkVjY3Jb0hcD3VMp4EeB4+RoRcUqiSVt2wBSoFaYK1ErTWLQsVqBSmilQK0bBQoyUNkpsrUClGwUJMtDMdPNFQWWpYKFjCKG6WphqGWqA3Ctq1TWYVlSwUTVaMiVpUoypUsKRtI6KIhWIlFVaWxkREdEVKmq1NUoWGiISphKmFogWhY1AwlTCUQJUwtCw0QWKpCMaZhcAgn+E5vwqYWgY82Sw4m/wALqL/zsg/hfpSPf7PUdbt5fbN0wSPa7HtJ7dSsiOw/lLD30jtvZ2jOnqZb+MTC8MvkV7jHqt+ZNXOCAWLBqfRk7RP4ZBYfeKBhywizKM0mELRSIf8AMgJN1PW1jb901l4t+r+rX2+ZdwSOawGJEsYcXAN+PG4NiPiKZy1Y4jZShO1w4zQsSSB6cZ4sGHMfMePGk1F9RqK0xlaKWt4LLWZKNlrMlNYKA5a1lo+StBSWCqCzHgo4n8h4mpZKAZeAAJJIAAFySeAHjTsGGHdU2OdyhI1BWPv4lgeaqF7IHmTIedHhwBD9kpBnI+skHoYaI+lY/wCoRpfx5VC4ZJZYxaOy4PDD7JPfYeeuvjVblq4d9O+ifkMlQzNJYxFjYSRqW8O0MjFvde/uqux+Hv3rWPBx0IJU/BlZf4ae3khviFiH+mqDzIdV/wCoVFXzhHtftkLWGv1yALOlurBQ4HMqw9akjuSku+/sPLi0UZSoFKfxGHsdNQdQeItx489CD4gg86AUrQpWUtUKlKgUpox1Hsb0bBQmy1ArTzQigsgo6gUJsKgzGmWShOlGxQDxqR0PTlS0sJFNMlCYUUKxTJWUYpWqNi0NqlGVKxVoyrSWPRpUoipUlSiKlCxqNKlEVKkqVMLS2NRoLUwlSVKIq0LDRALUwtEVaNHF4XNr2uAAPaYnRV8T8+FI5UMo2QWLTUgaEkn0VUC7O32QNfG4HrCqPauI0Ui4MlnRT6QiGZMOp+0xaSU+LCrl3SRGZz/hUIMr2sZ3U92GMHURg/Em511qr3fibG7QEj+ijdq4HABbCNB4DujyBq3DuvJLlx/HfDd1Ey76jHn3ffmdNvVJ9HjwgH+UR/wVL/dU9rYs4TGiYaxzDvW58A3vHdb31XfpIn70K/Zdj7yo/wC01avhPpuzoyv7QICv76DIy++x+VZI0scJT4O0/ezQ7cpJcqozF4OSBvpGD70bjM0Y1BHG4A4jy1HlSa4vCYjW/wBGlPHhkJ+77qpt3t7HwrdnIC0VzceshvqVv8x/Z6zFbEw2NTtEIu3+ZHob/aXr5i9GaeJ+3flJffqSNTXs/D8FbJu3IBdSsg5FHtf3HT4Gl4diTPqqadSbDQ2PrdRSuJ3XxOFIaKQlSyrdGKNdmAUFb2Op6mnsPujipABNMUUaZAzPYdLAhfnT+JSvWq9PsLpt1pZkuzo0/bzxp9iMl3/p8KYwBeQFMHGYozo2If0z5Hr4D5Vh2XgcHrIe0fjlPea/7g0H8VKzbbnxbdlh1KJwIHHL9tuCr4D50u+e9cOr3L4cw7o+vRcQuIVR/g8JqXP10vG/tXPTr8OZo7qpxeHwsf7PD95vFh3mJ8dB7yaJOY9m4c2IaeQWB8etuSD5n5A3CwRJkna5v3ATxJJzOf8Ap+dBv2HPkuHm3uv8Br2lHn9F0K3enH5dpD7HYn4WY05BF/iMTgr5CXGIwzey4AYW91vg1UG+gP6wl8Qlv9tau95Y2eGDHQ6OipnI4jXQ+5rg/vVpcUoY11j89zX3KVJuU/J/LgwiMJFJYBSGyypw7KW5uPCNiSVPAEkHQ3Cc2FKmx/Lhx05Hwp8TfSUGKwwXtlXJPAdVkW2qEc9OB5jxFQgxCSISlyi6MhuZYbaWccXQcA4BItYggWFFuP3XTvl19S2kyv7MVB1p98OLXFiCLgixuOoI0I8RpQTBTKYriIMtDZKfaEUF1AplMXSIslCaOnWIoLmmUhGhNoqC0dOPQHFNYrQsUrKIVrdSxS1XY7/ZPvqMuEKEBtL8NRXC7I24VchsRi5ha+istg1spuWJI0PLnXRYjFLJGjM/dUg3kazCzki5tcEX42rmLa5LirOk9lXBMtkkXhmF72tccRy86OFqmhxeHVmZZI2JN9ZhobAcb6aL56Uy+04kGYsDm0sjvKSbHXQ6c+Hh4Ustvr/yMtib5lgkqk2zC/S4vR0tewIuOVxVbd2BZe07thlYSKSpPLOygka94kge+rSBma1sxewPdJsCdbN3gluXE8KEdryS4RJLZoR4yNowte4t1uLf3qKKLWBuLHh4+QGre6jDC27ztrYd2O8jfzN3FPu99L9rMXywosN+MruHlIHVrkjyFXwyt8a775WUyxpcLDTOsQvIcl+C2Bmb91OCDxb4VsYIyIXn+owq94pc55PtSNxP38LDnT+ydhRRnOSZJOJduR6gHh5m5qn23s3F4pjfIEUnKgc5dPWOnePj8KaGSMpVqrzf2BKLS4e78nO7x7wfSGCIMkSaRoNLDhmIHP7vjXoO5ew/o2HGYWkks79R7K+4fMmuc3Z3OyTh8RYhO8oBzAuDpfy428q736QPGjtm0Q0rDi4cwYMTt5J8Tz/9Is/+JUdIl+bMasf0cbXBV4CdR308jYMPuPvNQ3l3bkxM5kTLYhQuY20VRfkedIbO3XxOHlWRcl0N/TABHAg3toQbe+rNeKezrG5K6+ZKlHJqou98N0+1vNCO/wAXQev9ofa+/wA+PDYHbEuGe8bFTzHI25MOBr2GGcFQdR56Wrn9491sPiO9fs5CfSUaMTwzLzPiLHzqvZtsUV4eXehsuFt6ocSjH6Qy/Zl4hdCWsGsrNlyodQbAXY28qWxG9eJxDZVJUHQJECCfC4ux+NWmzf0eRggyuzfZUZR7ybn7q6rAYCGAWiQL1IHe/iJ1NNPPs0P2Rtixx5ZfudHKbI3Id+9Ocg45Rq58zwX5mrnae28PgI+zjUF+SDr7Uh4/jRdpviJUtAyRKdMzZs/usLL8z5Vysm4c5Ppxk31OZr38brSwnHM7zT3dAuLhugveVqPLjJ9SWdzbwA/BQK9QwGCWGJI14KLX6niT7zeqndXYK4ZMx1kYankq+yPx/pV28oqra86yPTD9qHw43FXLizzPfJgcZIehUfBFH4Vf7kYsPC8D6gXIB1BR9GHx/wCqq/aG7M8srvZbOzMAW1sTccqJsHYk8GIQkLbW/f4pbvAAcTbW3h51ryZMcsChqVpIpjCSyaq4lTtfBTbNxIkhJ7Nr5SdVZeJjfy/qKt8PPDjj2sDnD4tRc2Op8x66/a+I5V1eOwyTRmOQXVuIOnkR0I6153jtyJoprwHMB3kYMEYa89RY+VJDNDMvbdSXPr6jSxuD3K10LSTHGNsuJXsHJv2igth5D7RUao32kIPXpRZxoCdAeDhg0TeTjT+bL76e2bLiCnZ4uDtFOhYdmb/vLex8x8KVn3ZKEvg5jETxja7RnqCD+INVucU6bSfxX8DaW13YjMliAef/ALoTLUhiZI2CTQMhN7NAM8ZtxPZ6gfwkGt4rZxlF45WU/ZAB8jFMLj3E0zm48RNF8BdkoTLVbJFjoGswXELmBOUZJMvAjIQCOugNbg3kjdipSRGHEMnDj+RoLPHnuA8UuQ6y0FlrG2lH1oDbTTlc+QpvHh1B4M+hPLWUudqL0b+U1lD/ACIdSeBPoUgx0MZs88pJA9JAb5gSPV5gE0XFSDshKkkhRlUr3Y9QSBwsPPU07LuwkSFhM9l73Fy1h+6b/jVDLs6ZmsgklS/cIDkEDn/SuXKLVczo+It+4uEgcqpZoFvZs8kCiRfAm9i58KVfepUBIjJUAAnS97mw0GpNvL8a3GYGddJkcC4Bzg2Ba1hroCdPlRMdgSIJiT65J04hGPw07T+bwq3DGN+0hJzbW4ag37nYO4jXIgu2rMRmOVNfNlufD3UODf3EnMxKqgubZSbFrZQlye9oeOnEkG1S2DscnCszHKpA7XkCsi2ub/6aMsg8WNcxjgyOYiCBEWXLbXMDZmPibfCw4Culijik2tJkm5pcTocJvvjpJFSNlLPIuRQg1NsuTX1Tzvz501tbeDGwYoR9qQ0QsGIUh84uZDcWZea39EADlWbjbCZrPqJJgwRhxjgHdmnHQm5jTxLHlV5trYGVWTKHlw6s2GBIJlwwsTGwOrGInhzGnM06eFZNOld9/cV69N2zkNubfxPYiJ55WLqVsW1SNrNZras72BN72WwHEgdBs58bisS2HindI4pGcuWIWMKSoJPEjot7eHG3KYDZ0mKmEaAu7ksST4Es7HoLkk16vszd5MRnjTMMIJHaV/RfFT5jexGoiQ6DqV8zV2bRhfBfWvd9P7K4asnfE4/a23Mdh2KSTSLMxkEmo1XuouXSwFkYgrbj41WHeXElETt5cqNmUZzcHrfieJ4muz23u8cRfDSEnGQKTh5W0+lQLxQn/UX77ngSa88MRBswIINiCLEEcQRyNbNl8LJH9qv0+DXl/RlzucHxdFtDvRi0ct9IlzONSSDoeAtaw0tYiuh2fBtN8A0iSSGEHMq5vr2Uem0TWzFR0vrrag7I3XRQuKxYPZWjWGAAmTESdmtlUDXLfnz8uPaDdjFuBijL2eKWxhgU/URxj/47AcSwtduoHTTNny4o0oqPq18vy+RbihOVtt+5/P8AC5nnkm92KyQyrMwK51NrAFlIN2W1murrxvwpdd6sWZGYYiQNJ3TYgCx00W1l8wAa6Dbmxo58K+Iw6lGV1OIw9u9FKAwkYD2Te/8ADfqByezY7zxDrLH8M63+VaMUMMsbagt3kvUoyTyRyJOT+I3j94MR9ZEJ5ez7V2ChrWu5Itzt4cKYj3mxTDtXxEp7Fcsfe07R+6lwB3rAFtb+hY8apDqAb3ve/nfUVf7E3bbFMsYOSKIGXESnRUuATx0zBQot1DHhVuTHihC2lXWu+JXGeSUqTYzu4No4yaR4cRKGyWaUtlUadxBYWBNhaw046UjFtfFwM0DyzIA31qMxv3dWuTrqByNjXebP2P8ATUEcBfDYCK+Rl0lnlHCUk65QwvrxI5eqntbZDYgnD4nKmORCsOI9GPExkEWP2+ItxBPmKwrPDU04qulb10b+6/8APxNTxT0ppu+vJ98upykG/E+VFkLv2ZBQiaROHJspu3vNDn34xjStKJmQkZcq2yAcLBGuPfxqlxeCeJ2SQFXQ2ZSLEGnt3tgSYuYRx6Di7n0UQcWb8udb3iwRi5NKvkZfEytqKbsvNgy7QxnawwzyBLl3ZmsFPqoHtdcxAFh4nrVbvFtnHNGqTSyK8U6qAbKymNSxJygZj3kNze9h1rvNmbFXFJ2GHLRYGInNKukmJnHrBregpAN/ADkLI7xbCacLh53H0xSxgmtljxCAhMjHh2tlU/Cud4uOWSpRVdK3rzf36L3m1Qmo2m79dz8vx1Zy+L3txaquTESCPMXXUXVuLRlrXZRmuFJIswreG38xbTszTW7RMnorlS9wrKLWUg2JPnVO8ZQmKUFT6LBhYpIhIBPS3A+DHwq33Y2EoLYrFKewiIVY7d6ea5CxKOYuNfh1tvyY8MIW4ry3LfZljLJKVJsscbtvamHgw80rERm4GYAljyE3MkgXF/vqtg/SBjMhtIpYSdrqi6rrmTT1RpoNbX10rucXsmcRtPMpl7VR9KwYN1EIHd7DpJHYnxJNuVeZ7c2QcLIrI3aQyAvBLydLnQ/aHAjx8ax4JYcvsyjG/JbvTvit5oyLJBWm6778h4/pGxRYFhETnLHuFTl/0wQbgDiD6Xiafw/6QMU0bMI0cRoxk0YEXNkfplFwCOfPrXGTRgG49E6jy10J6g6e6vQd2NkzJEscJCyuoxU5YaFCCuGwzdA4zsegNHacWz44p6V338Q4smScuLK8fpTcgh4EZdNMx45PEcC2vUDTjrS+3t52xUBaNGiMZDBri7IzslgQNRoPfccrmo3h2SI5LoLLICyA8bA2eM9JEa6kc7acbVebYwZh2f6C2CpENbMZQUkmGuh7zOPDsT1rFtePAsVwVNmrZ55HkpnnuI2vMGuZZDx0zsBqPA1Uy4yQ8Xc+bsfxprHYodCCfL86rHbWuLVHTciRlPU/Gsod6yoJZ6uNsKV0PPx/KnNn7zxxgPYs47oRRxtqGtwvwF7HiL3rgf1geGdQBp3Va55cbnpyq82XjmSWzxI4KEgdrHHa9u9mL8cpItzzcK3ZckXH+jNjg1I6DHuWaOSdWjLyvkjZiHJJUkFSveHcXU8NeN7VrG4pDhgWF1YsWA4kWIIHicyjzerPH7Hved1yhIJMo1Lq+hBY5ioIAIuObHjxrj9uY3LEsCEE+swZTZSBYAXuCeB/dFZsclLnvLpRa5HZYWeOPCsW7ygSKwHrEsQQB1a4AH2hXBbYiVsTZiT2aRriGHDMgCyW6ngtzxYXtrVhDtUx4MOWF0ZQEGp7ZVKxO3QBVVvExL1NqEQsbRW77N3gbDveqpLcLXJPnrw027Mqk2zPl4HsG6zoWmy24oyMPRbDZSMPk6IoVlt7QbrRd4nuYFjIGIEglRzoIkX9tLJ/+eUlSOdx0rldg7QeFViS7PFGJcoFu1w7FmeNQdc3fEqDpa/E0lvft1lzxX+vmscSQbhEGseEU9FGrdWJqYsLll3d/wAf0Cc0od93/ZaYafDyLijg1YAzp24H7RsGWGcweyuYkkcbEa8BXqWCZCi9nlyEDLltltytblXz1u9tN4MRHJGbMHXyKlhmU+BFeqbE23Hh8pTM2ExJvhwBdop2bv4ZhyFySOljV+2bO1w39/Xp5ehXhyrn339Sz3xKfR19L6QZM2F7P9r217jL9m3pX0t42qixeEwcm0YRiSv0kx/Xxp//ADtiQBkV24gnW4Gh7oPHVDbu8BwpLMwbHypYkaphISLiJP8A9CDcnxv58IDc3uSSePO5PG/WtWybLJwvVXHf6/b6veZ8+ZKXC+/qe1bsokmKmec3xULFFjYWWGH1TCOat7fHXx169TXmmB2qcTMwjIjx+FeQQtwWeFWa8L9Tb8+tuibfhXiURI0mLclBhT6SSLo/aeyi9efhrbnZ8E5S3f1/HO/WzViyxUe9/wDIHeAJDPh5ojbEyZYzCBft47W74HAJocx6W5acJvvgoMLi7wMA3ZySPCO92UiwyPlzDS1xe3K3S1Wm1d4RgwwSQTY6RQJ8RoViFh9TDyFuHhbrovmG0ceZMRMwN0EErrzv2yBb+f1tvdWq5bPi1N8VS8/4XLn6LcUpLNk0pcHb8v5fP8jO52V50hlcRxuEcyEXC8FNx42Feuy4BDi48C31OECh1F9ca+jNeQacxccTYfZt4Xjg0UWHto7IJTfTQM3ZcePdJbyda9I3R3pjlgXDYwkwP3o5Qe/h5L8Vb2Qfh5aUuzTnlhpt3H7811a+nCmNtEI456q/d3T6J/2e0rGEAVQAFAAAFgF4AAcgNKrN4tkxYiIrMcqoM4kvlMbDhIG5EWNI7K248TfRsa65wpaHEXAjniAve/AOBxHv8TU7Zx64rO8zdls+LKxtcNinyhlReBK6jTr5XXHDDNZOPna+3Vvp8eZdLJFw4e789Ck2lh0xmAM+LbI8LdlDi8p/xKAkC8fpHn8+jU5NgYoVw2FR8mCxHelxa8Z35RMw/Zg8NeWnI34neXeR8XKCRkjQZYol0VEGg0Gl7AXPgBwAprdjeXsrwTr2uFl0eM+qSdJE6EGx5XtyOtdx7NkWO/fp6enmuPS+FHNWaGuvdfX+Hw6nt8ECxoFUBUQWCgWAA5CqneHAxS4RvpByKtpO1vZo2DA9op5EfPhzqm2Ztk4UJFLJ2uFmsMLi76am3YynkRqAT05eqht3bKYhWnmJGAgcZE4Ni51Ogsf8sEHQ9CTztxI4Jqd37++fl8TpPJFxr5d8vMqtq4aLE4bD4jHMYnMoTtVXvz4e4AlkT/LNrd7XyNwKvtmxodo5JQEWCJfoMYOaJoze8yt60luXLx415vtHb74uWZ5T6cZCqPRQIwkVVHQZD8SasN1d4lYLhsQ5VVIbDT370Emthf8A0zexHK/vHVzbNkWPj13LlfT6Pyuq4GKGWOr79a69+p7M7W16cfLn+furz7b+AhL4qG/+HWNsRLYX+jYgsQhj6mTnHpx8atcRvPMq/RgmbHscip6jAgkYi5FuzABJHG4tXne9e1gFGGhJKB2kmkBYdvOWOZjpfKtrAffoa5+y4Zau/j+PP3mrNOOnv4fn+it3aSJ8TEk5tH2gOvC/sk8lYgAmvWt13ukpfSczN26+ww0RB1QIFynmNa8RcHj+J/7gPka7zd/ehQqys4EkSZZAzBe2w6nUC5sZYr5l11U241s2+De/vt/gz7LJcC43p2dB2wMxtErRTPpezvKIiv7siqS3Tsb63pXfDCF9lowIDRSF5QdCJAsolXwOZjp04ePO77byRyqAssZMr9s1nW6ot44IyL6HLmcjrJVbJvZfDKFlQzRsoKObrIojdI3vwJCkI1+IWM8jWHJD/gpauHK++6NcH/1qjisfGMuaxBLagjhcG4+VVxNejbM2GMSzSYlOIUqqZ4gQxbv3Aa/o8+tD2zuxgYIy7h1sNB2rMWPJQCg++udLc6Zs470efC3O9ZRO2HsL8/zrKADrp9nY8sCmFkTu2NwG1ve4OgHLTwrq9jbCR0BxGDmEgUZj9WQzj2RnuOHO3GumExosc5/u1YdaXBGivMKYlnR45YzkYg2a17EA27pOoIPPTSuexn6JsLIcySTxk35hxrz7wvz610sOJP8AWnYp/KrFk6AcTzif9FEsbfVTRvlXP348jGxNtRmGlvnU9ibiYjMrsIpASWZRMQzKoDhFuB6ZKAtyBr05JPAfGl9m4Mx3JC5iFUEXPdVVUC38N9K0LaZpcSp4os82fc/aYxP0jsz2pcvmzxMAfACT0eVrcNKrcRuTjrlmgkJJJJCMxJJ1PdvevbVk8T8DRRKK0w/UZx5Lv3lEtljLmzwrDbAxEUiFoJRZx6ULgeHFbVZ7ubbmwqSoFOVkZhmBGSRVJEi3HGwt46dK9ilAYZSdLg6HmCCPuokvetcnusG48wCLHw1q6X6nKaalFMrWxqO9SZ8+uGZiSczEkk3uSTxJ8aZwWBYyJ3TYugvb7Qr3zs1PEKfMA0DFbKikUgogOhzCNMwIINwbVo/3MqrT8yj/AF6u9R4yscqzGUEo2dnDXswOYm/zrptpb6fVE4eIR4mVAuInAszZdO50voSePAcga9DbZMB4ww/7SflQ23ewx44eH/bX8qWX6nCTTlDh5jrYnFNKXE+eNrTFYdL3sL+RsPn+dQ2DghMsvaEKkUJWS3Hs0xEczWsOOTOB+6K+gzulhOWFw5P2olYfMGhYbdiNOEOHsY8rKEADN3QWbua6L8z1rJtW2PaJamjRgwLDHSj5225ie2WKRiql1kOWx0HbSBV7q2sAoUdABWbBxuU9mTxN18+lfRI3LwbftMJhzY6DsxZRYXUd0aXzH31ttwtnn/4eHFukYU/FbUmDapYZqcR8uKOWDhI4LdjeFHjGExqGSAkdmdc8TcipGuXlYagE+IqG8S4jHFTGoMMYtHHEbhRa1yPa+4WFd7JuNgxbJAikMut34X19bpemE3Rwq8IVHk8n/lW7/ZQ169G/5ebrqzH/AIb06NX59PQ8Tn2VMnpxOPHI332oeGjXOt20zLdW7rWuLgHhfjXuq7u4ccI/+cn/AJVCfYEJRgsaglSLm5sSDY6nqb1e/wBZtcGVr9OSfE8r3W2zJG3YSJ2uGlbvp6QDDhIhHAg2OnG3WxCm9m2XxT6KY4YxkhiKlQiDQcrFiAL/AA5V6xPurhi6usMSkE3OQXIII9xuQa2d1sJ/9aH/AGxVP+zgp+Jo397/AFLP8OWnTqPFNnIyTI5AKhhmsVPcOjjj7JNKYjCvG7Ky6qcp5agkeVe5tu1g+eFg8+xQ/hSOx8LA8kn1MOYEkns0JuWPrW14deFqd/rO+1H5/wAAX6fups84j34b6N2DZBLl7KOftoxKIiReK+ptpYEa/AEc0+NURZACzauuUO3dFwwv3fZOlvVr6EGEjXgiDyRR+FQiwwVCvUsdBb0iSOHQED3Vjf6hJXpSV7zQtlXN2fN0aTOxCwv6LWORmNwpI5a6gcb1vDbtYxwwOGmIbW5jYWYeidR4keR8K+k41yqFudAB8Ba9CkPn8ayZNonkdydmiMFFUj50bcPGtqIGACpcsVQDuLe+Yint3tz2ae81hGoXQHP2hAAsMp1W/E3199erbybFZoW7DtRIWBFpnUW0uvdNgLC17aaV57JuDisljGua/HtU01/eGvuqvWh9J0c86RMxbuKsSalZFAAaXoRXme821nxMx1PZqbKCxI/e1JtfTnXSbS3DxcllJiBAFwCLniRmPv5eHhR4NwpDD2btGrLZgQC3e5huFtDxF6DyJBUeTOCXZch4LcdQy2++srrH/Rtib6OlvB2Hyy6Vql8Qs0Y/P4/wd8s3hRY5fA/Gq1JD0HxP5UeOQ9Pga56ZYWscvnTkM9VEb+B+X501HMPH4GrExWi4jmo4nPhVVHiB1HxphZvGn1C0Pic1B8S/K3wP50uJjUhPQbsJP6VIOZ/vzrBjpPaPvrXbGiDEUmnzDfkbG0JOpqa4+Tr8qyLEX5W8wKMsg6D4UUn1BfkRGPf2vl/SpfrB/a+X9KkSv9/0raqv93/Oo9XUNroDO039r5f0rY2q3tfL+lSKJ/f/ALrYgTwpPb6h9noQ/Wje18h+VSG029r5A1I4RfCo/q9etT/r1J7BsbUb2vkKmu1Orf8AEH8aH9CHW3vobbO+39/51LyonsDq7UXmw/lt+NbO1E6/Kqw7NPt/L+tQbZ7e177f1pteXoDTAtf1kvU/A1H9Yp7X31TSbMb2l/l/rQDs5xwZfmKPiZOgNEepeNtNOvyNBXaEQJIABPEhbXtwv1qiOCkHrL8RQzhpvPyI/Oj4suhNC6nRnaUfX5GonaEfX765lsNL0b5/nQsso4h/+X4ij4z6E0LqdSdop1+RoTbSj9r765WacjiH+78KRnx6c3dfAk/2are0UMsdnYS7QjPrD40liJVPoyZTe+j391jpXLfTozxlNvFiK0MVFxzof3mNvuof5F8g+HRfyZbenrxvdb/dSzXP+Zf4XPvFqre2iPERe6Q/lUOzw55L7pGpvEsGktQg6n41lVBw0P8Acn9ayjr77QNIsP3r+dMQt41lZWVF7GUlPX5UxDiTz++srKexaGkxfW3xrDtBQQDa54aXrKyg5smlBFxQ/wDWlROL8SPeD99ZWUkpsKSJx488mB8/zH5UVdp242t1Bv8AHhWqypHIwuCGo8eOtMpjB4VlZVqm6EcUT+mCs+mCt1lVSysdQRtsX0sfM2/A1JcWPD3G9ZWUniMOhExix1qf0odbe+srKdZGK4I0cWOp+f5VEYrzPurKyrLYlI02JoD4xuX3VusoNsKSBnFN4/KhHEHqfgKysqJsjIlyfWPxqPvPxrKyrEIzYkI5n41p57e18SfuvWqyrKAReZjzI95oLuepPmb1lZStBFpR1UHzAP4VX4jZ0TcYo/5V/AVusoUSytl3cQ8LL4Wv+NCXdoA+lbyBH/dWqym0Impm/wBQ/bPw/rWVlZU8OJNT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95240" name="AutoShape 8" descr="data:image/jpeg;base64,/9j/4AAQSkZJRgABAQAAAQABAAD/2wCEAAkGBhQSEBUUEhQVFBQUFBUUFRQVFBYUFBcUFRQVFRQUFhcYHCYfFxkjHBQUHzAgIycpLCwsFR4xNTAqNSYrLCkBCQoKDgwOGg8PGikkHyQtLCwsLCwsLCwsLjQsLCwqMCwqLC8sLCwpLCwsLSwqKSwsKiw1KiosLCwsLCw0LSwqLP/AABEIALgBEwMBIgACEQEDEQH/xAAcAAACAgMBAQAAAAAAAAAAAAADBAIFAAEGBwj/xABFEAACAQIDBQQGBggFBAMBAAABAgMAEQQSIQUGMUFREyJhcTJCUoGRoRQjYrHB0QcVM3KCkuHwJENTk6KywtLxRFRjNP/EABoBAAIDAQEAAAAAAAAAAAAAAAECAAMEBQb/xAAxEQACAgEBBgMHBAMBAAAAAAAAAQIRAxIEITFBUfATYXEigZGhscHRBTLh8RQVI0L/2gAMAwEAAhEDEQA/AOCAqQWtgVMCvXUeYbNotFVaiooqrRoKZJRRFWoqtEC1KGRICiBaiq0RRQHRsJUgtYFqYWoEwLUglbUVICgMaCVvJUxW7VAkAlbyVMLUglQgPJWslHyVvLQDQv2dayUxkrMlSyULFK0Y6aKVEpUsFCpjqBjpzJUGjo2ShIx1EpTbR1Bko2LQoyVAx00yUMpUBQqY6GUptkobJQBQoyUJkpxkoZSoLQoUqBWmmShslAFC2Wt0XLWUCE1WiKlSVKKqVaVpEVSiqlSVKIqULHSIqlEVKmqURUqD0QVKIEqapRFShYwNUqYSiBKmEoBBhKkEooSpBKgwIJUglFCVsJQsIIJUgtEyVvLUsgPLW8lEy1mWgEHlrYFTy1gFQhAiokUUrWstAgIrUSlGIqJFQguyUNo6ZK1ApRAKtHUGjppkqDLRsUUaOoFKaKVApUJQoyUNkpto6EyVAUKMtCZKcZKGyUBaFMlZR8lZUBQRUoqpU1SihKayUQVKIqVNUoipUsNEFSiBKmqURUoWNRAJUwlEVKIqVLDQNUqYSiBKmEoWNQMJUglFCVLJQsNC0cqkkA3I6UYJUYMKoZiOJtre/KmQlJFut5bkUL9i68wOSsyUbJW8lNYgDJWZKPkrMlSyAMlZlo+StZKlkA5ai4sKYy1rJQIIYafPfS1iRrRSlFQd5hY6WN+Rv06mpFKEbSpux8rjKVxVLpdipSoFKaKVEpT2VUKFagVpopUDHUsFCpWoFKaMdDKVCULMlCZKadaEwqAFmShslNEUNhUALZKyjZKyoAIq0VVrarRVSjZKNKtEVKkqUVUoWNRFUqapU1SiqlCw0DCURUoipRAlCxqBKlTCUUJUglCw0DCVvLRclQxUyxozvwUXP4AeJNgPOhYaK2LaIEzx5bEG5brcDS1uIve/O9Wai9VeEwMzQmUwNnLuSQtwNCXjABurDJe9uVjTojfKy+ieVxYg8wQRp+F6qb0Orvvui2MddXuGctZkokcZAFzc9ankqyxGqYDJWZKPkrMlSwUAyVrJTGStZKlkoXyVFhYE9Bf4UzkpTamGdomEYu3LUADiSxJ4AAMfdUbClv3lTsSZ2klzg+rYkW9HMpHjwHxq3K1IbNxCYSNVjBkjctIARmkVjY3Jb0hcD3VMp4EeB4+RoRcUqiSVt2wBSoFaYK1ErTWLQsVqBSmilQK0bBQoyUNkpsrUClGwUJMtDMdPNFQWWpYKFjCKG6WphqGWqA3Ctq1TWYVlSwUTVaMiVpUoypUsKRtI6KIhWIlFVaWxkREdEVKmq1NUoWGiISphKmFogWhY1AwlTCUQJUwtCw0QWKpCMaZhcAgn+E5vwqYWgY82Sw4m/wALqL/zsg/hfpSPf7PUdbt5fbN0wSPa7HtJ7dSsiOw/lLD30jtvZ2jOnqZb+MTC8MvkV7jHqt+ZNXOCAWLBqfRk7RP4ZBYfeKBhywizKM0mELRSIf8AMgJN1PW1jb901l4t+r+rX2+ZdwSOawGJEsYcXAN+PG4NiPiKZy1Y4jZShO1w4zQsSSB6cZ4sGHMfMePGk1F9RqK0xlaKWt4LLWZKNlrMlNYKA5a1lo+StBSWCqCzHgo4n8h4mpZKAZeAAJJIAAFySeAHjTsGGHdU2OdyhI1BWPv4lgeaqF7IHmTIedHhwBD9kpBnI+skHoYaI+lY/wCoRpfx5VC4ZJZYxaOy4PDD7JPfYeeuvjVblq4d9O+ifkMlQzNJYxFjYSRqW8O0MjFvde/uqux+Hv3rWPBx0IJU/BlZf4ae3khviFiH+mqDzIdV/wCoVFXzhHtftkLWGv1yALOlurBQ4HMqw9akjuSku+/sPLi0UZSoFKfxGHsdNQdQeItx489CD4gg86AUrQpWUtUKlKgUpox1Hsb0bBQmy1ArTzQigsgo6gUJsKgzGmWShOlGxQDxqR0PTlS0sJFNMlCYUUKxTJWUYpWqNi0NqlGVKxVoyrSWPRpUoipUlSiKlCxqNKlEVKkqVMLS2NRoLUwlSVKIq0LDRALUwtEVaNHF4XNr2uAAPaYnRV8T8+FI5UMo2QWLTUgaEkn0VUC7O32QNfG4HrCqPauI0Ui4MlnRT6QiGZMOp+0xaSU+LCrl3SRGZz/hUIMr2sZ3U92GMHURg/Em511qr3fibG7QEj+ijdq4HABbCNB4DujyBq3DuvJLlx/HfDd1Ey76jHn3ffmdNvVJ9HjwgH+UR/wVL/dU9rYs4TGiYaxzDvW58A3vHdb31XfpIn70K/Zdj7yo/wC01avhPpuzoyv7QICv76DIy++x+VZI0scJT4O0/ezQ7cpJcqozF4OSBvpGD70bjM0Y1BHG4A4jy1HlSa4vCYjW/wBGlPHhkJ+77qpt3t7HwrdnIC0VzceshvqVv8x/Z6zFbEw2NTtEIu3+ZHob/aXr5i9GaeJ+3flJffqSNTXs/D8FbJu3IBdSsg5FHtf3HT4Gl4diTPqqadSbDQ2PrdRSuJ3XxOFIaKQlSyrdGKNdmAUFb2Op6mnsPujipABNMUUaZAzPYdLAhfnT+JSvWq9PsLpt1pZkuzo0/bzxp9iMl3/p8KYwBeQFMHGYozo2If0z5Hr4D5Vh2XgcHrIe0fjlPea/7g0H8VKzbbnxbdlh1KJwIHHL9tuCr4D50u+e9cOr3L4cw7o+vRcQuIVR/g8JqXP10vG/tXPTr8OZo7qpxeHwsf7PD95vFh3mJ8dB7yaJOY9m4c2IaeQWB8etuSD5n5A3CwRJkna5v3ATxJJzOf8Ap+dBv2HPkuHm3uv8Br2lHn9F0K3enH5dpD7HYn4WY05BF/iMTgr5CXGIwzey4AYW91vg1UG+gP6wl8Qlv9tau95Y2eGDHQ6OipnI4jXQ+5rg/vVpcUoY11j89zX3KVJuU/J/LgwiMJFJYBSGyypw7KW5uPCNiSVPAEkHQ3Cc2FKmx/Lhx05Hwp8TfSUGKwwXtlXJPAdVkW2qEc9OB5jxFQgxCSISlyi6MhuZYbaWccXQcA4BItYggWFFuP3XTvl19S2kyv7MVB1p98OLXFiCLgixuOoI0I8RpQTBTKYriIMtDZKfaEUF1AplMXSIslCaOnWIoLmmUhGhNoqC0dOPQHFNYrQsUrKIVrdSxS1XY7/ZPvqMuEKEBtL8NRXC7I24VchsRi5ha+istg1spuWJI0PLnXRYjFLJGjM/dUg3kazCzki5tcEX42rmLa5LirOk9lXBMtkkXhmF72tccRy86OFqmhxeHVmZZI2JN9ZhobAcb6aL56Uy+04kGYsDm0sjvKSbHXQ6c+Hh4Ustvr/yMtib5lgkqk2zC/S4vR0tewIuOVxVbd2BZe07thlYSKSpPLOygka94kge+rSBma1sxewPdJsCdbN3gluXE8KEdryS4RJLZoR4yNowte4t1uLf3qKKLWBuLHh4+QGre6jDC27ztrYd2O8jfzN3FPu99L9rMXywosN+MruHlIHVrkjyFXwyt8a775WUyxpcLDTOsQvIcl+C2Bmb91OCDxb4VsYIyIXn+owq94pc55PtSNxP38LDnT+ydhRRnOSZJOJduR6gHh5m5qn23s3F4pjfIEUnKgc5dPWOnePj8KaGSMpVqrzf2BKLS4e78nO7x7wfSGCIMkSaRoNLDhmIHP7vjXoO5ew/o2HGYWkks79R7K+4fMmuc3Z3OyTh8RYhO8oBzAuDpfy428q736QPGjtm0Q0rDi4cwYMTt5J8Tz/9Is/+JUdIl+bMasf0cbXBV4CdR308jYMPuPvNQ3l3bkxM5kTLYhQuY20VRfkedIbO3XxOHlWRcl0N/TABHAg3toQbe+rNeKezrG5K6+ZKlHJqou98N0+1vNCO/wAXQev9ofa+/wA+PDYHbEuGe8bFTzHI25MOBr2GGcFQdR56Wrn9491sPiO9fs5CfSUaMTwzLzPiLHzqvZtsUV4eXehsuFt6ocSjH6Qy/Zl4hdCWsGsrNlyodQbAXY28qWxG9eJxDZVJUHQJECCfC4ux+NWmzf0eRggyuzfZUZR7ybn7q6rAYCGAWiQL1IHe/iJ1NNPPs0P2Rtixx5ZfudHKbI3Id+9Ocg45Rq58zwX5mrnae28PgI+zjUF+SDr7Uh4/jRdpviJUtAyRKdMzZs/usLL8z5Vysm4c5Ppxk31OZr38brSwnHM7zT3dAuLhugveVqPLjJ9SWdzbwA/BQK9QwGCWGJI14KLX6niT7zeqndXYK4ZMx1kYankq+yPx/pV28oqra86yPTD9qHw43FXLizzPfJgcZIehUfBFH4Vf7kYsPC8D6gXIB1BR9GHx/wCqq/aG7M8srvZbOzMAW1sTccqJsHYk8GIQkLbW/f4pbvAAcTbW3h51ryZMcsChqVpIpjCSyaq4lTtfBTbNxIkhJ7Nr5SdVZeJjfy/qKt8PPDjj2sDnD4tRc2Op8x66/a+I5V1eOwyTRmOQXVuIOnkR0I6153jtyJoprwHMB3kYMEYa89RY+VJDNDMvbdSXPr6jSxuD3K10LSTHGNsuJXsHJv2igth5D7RUao32kIPXpRZxoCdAeDhg0TeTjT+bL76e2bLiCnZ4uDtFOhYdmb/vLex8x8KVn3ZKEvg5jETxja7RnqCD+INVucU6bSfxX8DaW13YjMliAef/ALoTLUhiZI2CTQMhN7NAM8ZtxPZ6gfwkGt4rZxlF45WU/ZAB8jFMLj3E0zm48RNF8BdkoTLVbJFjoGswXELmBOUZJMvAjIQCOugNbg3kjdipSRGHEMnDj+RoLPHnuA8UuQ6y0FlrG2lH1oDbTTlc+QpvHh1B4M+hPLWUudqL0b+U1lD/ACIdSeBPoUgx0MZs88pJA9JAb5gSPV5gE0XFSDshKkkhRlUr3Y9QSBwsPPU07LuwkSFhM9l73Fy1h+6b/jVDLs6ZmsgklS/cIDkEDn/SuXKLVczo+It+4uEgcqpZoFvZs8kCiRfAm9i58KVfepUBIjJUAAnS97mw0GpNvL8a3GYGddJkcC4Bzg2Ba1hroCdPlRMdgSIJiT65J04hGPw07T+bwq3DGN+0hJzbW4ag37nYO4jXIgu2rMRmOVNfNlufD3UODf3EnMxKqgubZSbFrZQlye9oeOnEkG1S2DscnCszHKpA7XkCsi2ub/6aMsg8WNcxjgyOYiCBEWXLbXMDZmPibfCw4Culijik2tJkm5pcTocJvvjpJFSNlLPIuRQg1NsuTX1Tzvz501tbeDGwYoR9qQ0QsGIUh84uZDcWZea39EADlWbjbCZrPqJJgwRhxjgHdmnHQm5jTxLHlV5trYGVWTKHlw6s2GBIJlwwsTGwOrGInhzGnM06eFZNOld9/cV69N2zkNubfxPYiJ55WLqVsW1SNrNZras72BN72WwHEgdBs58bisS2HindI4pGcuWIWMKSoJPEjot7eHG3KYDZ0mKmEaAu7ksST4Es7HoLkk16vszd5MRnjTMMIJHaV/RfFT5jexGoiQ6DqV8zV2bRhfBfWvd9P7K4asnfE4/a23Mdh2KSTSLMxkEmo1XuouXSwFkYgrbj41WHeXElETt5cqNmUZzcHrfieJ4muz23u8cRfDSEnGQKTh5W0+lQLxQn/UX77ngSa88MRBswIINiCLEEcQRyNbNl8LJH9qv0+DXl/RlzucHxdFtDvRi0ct9IlzONSSDoeAtaw0tYiuh2fBtN8A0iSSGEHMq5vr2Uem0TWzFR0vrrag7I3XRQuKxYPZWjWGAAmTESdmtlUDXLfnz8uPaDdjFuBijL2eKWxhgU/URxj/47AcSwtduoHTTNny4o0oqPq18vy+RbihOVtt+5/P8AC5nnkm92KyQyrMwK51NrAFlIN2W1murrxvwpdd6sWZGYYiQNJ3TYgCx00W1l8wAa6Dbmxo58K+Iw6lGV1OIw9u9FKAwkYD2Te/8ADfqByezY7zxDrLH8M63+VaMUMMsbagt3kvUoyTyRyJOT+I3j94MR9ZEJ5ez7V2ChrWu5Itzt4cKYj3mxTDtXxEp7Fcsfe07R+6lwB3rAFtb+hY8apDqAb3ve/nfUVf7E3bbFMsYOSKIGXESnRUuATx0zBQot1DHhVuTHihC2lXWu+JXGeSUqTYzu4No4yaR4cRKGyWaUtlUadxBYWBNhaw046UjFtfFwM0DyzIA31qMxv3dWuTrqByNjXebP2P8ATUEcBfDYCK+Rl0lnlHCUk65QwvrxI5eqntbZDYgnD4nKmORCsOI9GPExkEWP2+ItxBPmKwrPDU04qulb10b+6/8APxNTxT0ppu+vJ98upykG/E+VFkLv2ZBQiaROHJspu3vNDn34xjStKJmQkZcq2yAcLBGuPfxqlxeCeJ2SQFXQ2ZSLEGnt3tgSYuYRx6Di7n0UQcWb8udb3iwRi5NKvkZfEytqKbsvNgy7QxnawwzyBLl3ZmsFPqoHtdcxAFh4nrVbvFtnHNGqTSyK8U6qAbKymNSxJygZj3kNze9h1rvNmbFXFJ2GHLRYGInNKukmJnHrBregpAN/ADkLI7xbCacLh53H0xSxgmtljxCAhMjHh2tlU/Cud4uOWSpRVdK3rzf36L3m1Qmo2m79dz8vx1Zy+L3txaquTESCPMXXUXVuLRlrXZRmuFJIswreG38xbTszTW7RMnorlS9wrKLWUg2JPnVO8ZQmKUFT6LBhYpIhIBPS3A+DHwq33Y2EoLYrFKewiIVY7d6ea5CxKOYuNfh1tvyY8MIW4ry3LfZljLJKVJsscbtvamHgw80rERm4GYAljyE3MkgXF/vqtg/SBjMhtIpYSdrqi6rrmTT1RpoNbX10rucXsmcRtPMpl7VR9KwYN1EIHd7DpJHYnxJNuVeZ7c2QcLIrI3aQyAvBLydLnQ/aHAjx8ax4JYcvsyjG/JbvTvit5oyLJBWm6778h4/pGxRYFhETnLHuFTl/0wQbgDiD6Xiafw/6QMU0bMI0cRoxk0YEXNkfplFwCOfPrXGTRgG49E6jy10J6g6e6vQd2NkzJEscJCyuoxU5YaFCCuGwzdA4zsegNHacWz44p6V338Q4smScuLK8fpTcgh4EZdNMx45PEcC2vUDTjrS+3t52xUBaNGiMZDBri7IzslgQNRoPfccrmo3h2SI5LoLLICyA8bA2eM9JEa6kc7acbVebYwZh2f6C2CpENbMZQUkmGuh7zOPDsT1rFtePAsVwVNmrZ55HkpnnuI2vMGuZZDx0zsBqPA1Uy4yQ8Xc+bsfxprHYodCCfL86rHbWuLVHTciRlPU/Gsod6yoJZ6uNsKV0PPx/KnNn7zxxgPYs47oRRxtqGtwvwF7HiL3rgf1geGdQBp3Va55cbnpyq82XjmSWzxI4KEgdrHHa9u9mL8cpItzzcK3ZckXH+jNjg1I6DHuWaOSdWjLyvkjZiHJJUkFSveHcXU8NeN7VrG4pDhgWF1YsWA4kWIIHicyjzerPH7Hved1yhIJMo1Lq+hBY5ioIAIuObHjxrj9uY3LEsCEE+swZTZSBYAXuCeB/dFZsclLnvLpRa5HZYWeOPCsW7ygSKwHrEsQQB1a4AH2hXBbYiVsTZiT2aRriGHDMgCyW6ngtzxYXtrVhDtUx4MOWF0ZQEGp7ZVKxO3QBVVvExL1NqEQsbRW77N3gbDveqpLcLXJPnrw027Mqk2zPl4HsG6zoWmy24oyMPRbDZSMPk6IoVlt7QbrRd4nuYFjIGIEglRzoIkX9tLJ/+eUlSOdx0rldg7QeFViS7PFGJcoFu1w7FmeNQdc3fEqDpa/E0lvft1lzxX+vmscSQbhEGseEU9FGrdWJqYsLll3d/wAf0Cc0od93/ZaYafDyLijg1YAzp24H7RsGWGcweyuYkkcbEa8BXqWCZCi9nlyEDLltltytblXz1u9tN4MRHJGbMHXyKlhmU+BFeqbE23Hh8pTM2ExJvhwBdop2bv4ZhyFySOljV+2bO1w39/Xp5ehXhyrn339Sz3xKfR19L6QZM2F7P9r217jL9m3pX0t42qixeEwcm0YRiSv0kx/Xxp//ADtiQBkV24gnW4Gh7oPHVDbu8BwpLMwbHypYkaphISLiJP8A9CDcnxv58IDc3uSSePO5PG/WtWybLJwvVXHf6/b6veZ8+ZKXC+/qe1bsokmKmec3xULFFjYWWGH1TCOat7fHXx169TXmmB2qcTMwjIjx+FeQQtwWeFWa8L9Tb8+tuibfhXiURI0mLclBhT6SSLo/aeyi9efhrbnZ8E5S3f1/HO/WzViyxUe9/wDIHeAJDPh5ojbEyZYzCBft47W74HAJocx6W5acJvvgoMLi7wMA3ZySPCO92UiwyPlzDS1xe3K3S1Wm1d4RgwwSQTY6RQJ8RoViFh9TDyFuHhbrovmG0ceZMRMwN0EErrzv2yBb+f1tvdWq5bPi1N8VS8/4XLn6LcUpLNk0pcHb8v5fP8jO52V50hlcRxuEcyEXC8FNx42Feuy4BDi48C31OECh1F9ca+jNeQacxccTYfZt4Xjg0UWHto7IJTfTQM3ZcePdJbyda9I3R3pjlgXDYwkwP3o5Qe/h5L8Vb2Qfh5aUuzTnlhpt3H7811a+nCmNtEI456q/d3T6J/2e0rGEAVQAFAAAFgF4AAcgNKrN4tkxYiIrMcqoM4kvlMbDhIG5EWNI7K248TfRsa65wpaHEXAjniAve/AOBxHv8TU7Zx64rO8zdls+LKxtcNinyhlReBK6jTr5XXHDDNZOPna+3Vvp8eZdLJFw4e789Ck2lh0xmAM+LbI8LdlDi8p/xKAkC8fpHn8+jU5NgYoVw2FR8mCxHelxa8Z35RMw/Zg8NeWnI34neXeR8XKCRkjQZYol0VEGg0Gl7AXPgBwAprdjeXsrwTr2uFl0eM+qSdJE6EGx5XtyOtdx7NkWO/fp6enmuPS+FHNWaGuvdfX+Hw6nt8ECxoFUBUQWCgWAA5CqneHAxS4RvpByKtpO1vZo2DA9op5EfPhzqm2Ztk4UJFLJ2uFmsMLi76am3YynkRqAT05eqht3bKYhWnmJGAgcZE4Ni51Ogsf8sEHQ9CTztxI4Jqd37++fl8TpPJFxr5d8vMqtq4aLE4bD4jHMYnMoTtVXvz4e4AlkT/LNrd7XyNwKvtmxodo5JQEWCJfoMYOaJoze8yt60luXLx415vtHb74uWZ5T6cZCqPRQIwkVVHQZD8SasN1d4lYLhsQ5VVIbDT370Emthf8A0zexHK/vHVzbNkWPj13LlfT6Pyuq4GKGWOr79a69+p7M7W16cfLn+furz7b+AhL4qG/+HWNsRLYX+jYgsQhj6mTnHpx8atcRvPMq/RgmbHscip6jAgkYi5FuzABJHG4tXne9e1gFGGhJKB2kmkBYdvOWOZjpfKtrAffoa5+y4Zau/j+PP3mrNOOnv4fn+it3aSJ8TEk5tH2gOvC/sk8lYgAmvWt13ukpfSczN26+ww0RB1QIFynmNa8RcHj+J/7gPka7zd/ehQqys4EkSZZAzBe2w6nUC5sZYr5l11U241s2+De/vt/gz7LJcC43p2dB2wMxtErRTPpezvKIiv7siqS3Tsb63pXfDCF9lowIDRSF5QdCJAsolXwOZjp04ePO77byRyqAssZMr9s1nW6ot44IyL6HLmcjrJVbJvZfDKFlQzRsoKObrIojdI3vwJCkI1+IWM8jWHJD/gpauHK++6NcH/1qjisfGMuaxBLagjhcG4+VVxNejbM2GMSzSYlOIUqqZ4gQxbv3Aa/o8+tD2zuxgYIy7h1sNB2rMWPJQCg++udLc6Zs470efC3O9ZRO2HsL8/zrKADrp9nY8sCmFkTu2NwG1ve4OgHLTwrq9jbCR0BxGDmEgUZj9WQzj2RnuOHO3GumExosc5/u1YdaXBGivMKYlnR45YzkYg2a17EA27pOoIPPTSuexn6JsLIcySTxk35hxrz7wvz610sOJP8AWnYp/KrFk6AcTzif9FEsbfVTRvlXP348jGxNtRmGlvnU9ibiYjMrsIpASWZRMQzKoDhFuB6ZKAtyBr05JPAfGl9m4Mx3JC5iFUEXPdVVUC38N9K0LaZpcSp4os82fc/aYxP0jsz2pcvmzxMAfACT0eVrcNKrcRuTjrlmgkJJJJCMxJJ1PdvevbVk8T8DRRKK0w/UZx5Lv3lEtljLmzwrDbAxEUiFoJRZx6ULgeHFbVZ7ubbmwqSoFOVkZhmBGSRVJEi3HGwt46dK9ilAYZSdLg6HmCCPuokvetcnusG48wCLHw1q6X6nKaalFMrWxqO9SZ8+uGZiSczEkk3uSTxJ8aZwWBYyJ3TYugvb7Qr3zs1PEKfMA0DFbKikUgogOhzCNMwIINwbVo/3MqrT8yj/AF6u9R4yscqzGUEo2dnDXswOYm/zrptpb6fVE4eIR4mVAuInAszZdO50voSePAcga9DbZMB4ww/7SflQ23ewx44eH/bX8qWX6nCTTlDh5jrYnFNKXE+eNrTFYdL3sL+RsPn+dQ2DghMsvaEKkUJWS3Hs0xEczWsOOTOB+6K+gzulhOWFw5P2olYfMGhYbdiNOEOHsY8rKEADN3QWbua6L8z1rJtW2PaJamjRgwLDHSj5225ie2WKRiql1kOWx0HbSBV7q2sAoUdABWbBxuU9mTxN18+lfRI3LwbftMJhzY6DsxZRYXUd0aXzH31ttwtnn/4eHFukYU/FbUmDapYZqcR8uKOWDhI4LdjeFHjGExqGSAkdmdc8TcipGuXlYagE+IqG8S4jHFTGoMMYtHHEbhRa1yPa+4WFd7JuNgxbJAikMut34X19bpemE3Rwq8IVHk8n/lW7/ZQ169G/5ebrqzH/AIb06NX59PQ8Tn2VMnpxOPHI332oeGjXOt20zLdW7rWuLgHhfjXuq7u4ccI/+cn/AJVCfYEJRgsaglSLm5sSDY6nqb1e/wBZtcGVr9OSfE8r3W2zJG3YSJ2uGlbvp6QDDhIhHAg2OnG3WxCm9m2XxT6KY4YxkhiKlQiDQcrFiAL/AA5V6xPurhi6usMSkE3OQXIII9xuQa2d1sJ/9aH/AGxVP+zgp+Jo397/AFLP8OWnTqPFNnIyTI5AKhhmsVPcOjjj7JNKYjCvG7Ky6qcp5agkeVe5tu1g+eFg8+xQ/hSOx8LA8kn1MOYEkns0JuWPrW14deFqd/rO+1H5/wAAX6fups84j34b6N2DZBLl7KOftoxKIiReK+ptpYEa/AEc0+NURZACzauuUO3dFwwv3fZOlvVr6EGEjXgiDyRR+FQiwwVCvUsdBb0iSOHQED3Vjf6hJXpSV7zQtlXN2fN0aTOxCwv6LWORmNwpI5a6gcb1vDbtYxwwOGmIbW5jYWYeidR4keR8K+k41yqFudAB8Ba9CkPn8ayZNonkdydmiMFFUj50bcPGtqIGACpcsVQDuLe+Yint3tz2ae81hGoXQHP2hAAsMp1W/E3199erbybFZoW7DtRIWBFpnUW0uvdNgLC17aaV57JuDisljGua/HtU01/eGvuqvWh9J0c86RMxbuKsSalZFAAaXoRXme821nxMx1PZqbKCxI/e1JtfTnXSbS3DxcllJiBAFwCLniRmPv5eHhR4NwpDD2btGrLZgQC3e5huFtDxF6DyJBUeTOCXZch4LcdQy2++srrH/Rtib6OlvB2Hyy6Vql8Qs0Y/P4/wd8s3hRY5fA/Gq1JD0HxP5UeOQ9Pga56ZYWscvnTkM9VEb+B+X501HMPH4GrExWi4jmo4nPhVVHiB1HxphZvGn1C0Pic1B8S/K3wP50uJjUhPQbsJP6VIOZ/vzrBjpPaPvrXbGiDEUmnzDfkbG0JOpqa4+Tr8qyLEX5W8wKMsg6D4UUn1BfkRGPf2vl/SpfrB/a+X9KkSv9/0raqv93/Oo9XUNroDO039r5f0rY2q3tfL+lSKJ/f/ALrYgTwpPb6h9noQ/Wje18h+VSG029r5A1I4RfCo/q9etT/r1J7BsbUb2vkKmu1Orf8AEH8aH9CHW3vobbO+39/51LyonsDq7UXmw/lt+NbO1E6/Kqw7NPt/L+tQbZ7e177f1pteXoDTAtf1kvU/A1H9Yp7X31TSbMb2l/l/rQDs5xwZfmKPiZOgNEepeNtNOvyNBXaEQJIABPEhbXtwv1qiOCkHrL8RQzhpvPyI/Oj4suhNC6nRnaUfX5GonaEfX765lsNL0b5/nQsso4h/+X4ij4z6E0LqdSdop1+RoTbSj9r765WacjiH+78KRnx6c3dfAk/2are0UMsdnYS7QjPrD40liJVPoyZTe+j391jpXLfTozxlNvFiK0MVFxzof3mNvuof5F8g+HRfyZbenrxvdb/dSzXP+Zf4XPvFqre2iPERe6Q/lUOzw55L7pGpvEsGktQg6n41lVBw0P8Acn9ayjr77QNIsP3r+dMQt41lZWVF7GUlPX5UxDiTz++srKexaGkxfW3xrDtBQQDa54aXrKyg5smlBFxQ/wDWlROL8SPeD99ZWUkpsKSJx488mB8/zH5UVdp242t1Bv8AHhWqypHIwuCGo8eOtMpjB4VlZVqm6EcUT+mCs+mCt1lVSysdQRtsX0sfM2/A1JcWPD3G9ZWUniMOhExix1qf0odbe+srKdZGK4I0cWOp+f5VEYrzPurKyrLYlI02JoD4xuX3VusoNsKSBnFN4/KhHEHqfgKysqJsjIlyfWPxqPvPxrKyrEIzYkI5n41p57e18SfuvWqyrKAReZjzI95oLuepPmb1lZStBFpR1UHzAP4VX4jZ0TcYo/5V/AVusoUSytl3cQ8LL4Wv+NCXdoA+lbyBH/dWqym0Impm/wBQ/bPw/rWVlZU8OJNTP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5241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3733800"/>
            <a:ext cx="4099891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Connector 9"/>
          <p:cNvCxnSpPr/>
          <p:nvPr/>
        </p:nvCxnSpPr>
        <p:spPr>
          <a:xfrm>
            <a:off x="533400" y="1447800"/>
            <a:ext cx="792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371600"/>
            <a:ext cx="8229600" cy="1554162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rgbClr val="C00000"/>
                </a:solidFill>
              </a:rPr>
              <a:t>We have supported and promoted “open access” for 8 years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200400"/>
            <a:ext cx="8229600" cy="3276600"/>
          </a:xfrm>
        </p:spPr>
        <p:txBody>
          <a:bodyPr>
            <a:normAutofit/>
          </a:bodyPr>
          <a:lstStyle/>
          <a:p>
            <a:pPr marL="457200" indent="-457200">
              <a:spcBef>
                <a:spcPts val="1800"/>
              </a:spcBef>
              <a:buFont typeface="Arial" pitchFamily="34" charset="0"/>
              <a:buChar char="•"/>
            </a:pPr>
            <a:r>
              <a:rPr lang="en-US" sz="2800" dirty="0" smtClean="0"/>
              <a:t>50,000 open-access works online (mostly  “gratis”)</a:t>
            </a:r>
          </a:p>
          <a:p>
            <a:pPr marL="457200" indent="-457200">
              <a:spcBef>
                <a:spcPts val="1800"/>
              </a:spcBef>
              <a:buFont typeface="Arial" pitchFamily="34" charset="0"/>
              <a:buChar char="•"/>
            </a:pPr>
            <a:r>
              <a:rPr lang="en-US" sz="2800" dirty="0" smtClean="0"/>
              <a:t>16 million downloads furnished to 200+ countries</a:t>
            </a:r>
          </a:p>
          <a:p>
            <a:pPr marL="457200" indent="-457200">
              <a:spcBef>
                <a:spcPts val="1800"/>
              </a:spcBef>
              <a:buFont typeface="Arial" pitchFamily="34" charset="0"/>
              <a:buChar char="•"/>
            </a:pPr>
            <a:r>
              <a:rPr lang="en-US" sz="2800" dirty="0" smtClean="0"/>
              <a:t>20,000+ authors represented</a:t>
            </a:r>
          </a:p>
          <a:p>
            <a:pPr marL="457200" indent="-457200">
              <a:spcBef>
                <a:spcPts val="1800"/>
              </a:spcBef>
              <a:buFont typeface="Arial" pitchFamily="34" charset="0"/>
              <a:buChar char="•"/>
            </a:pPr>
            <a:r>
              <a:rPr lang="en-US" sz="2800" dirty="0" smtClean="0"/>
              <a:t>20+ journals originated or archived</a:t>
            </a:r>
          </a:p>
          <a:p>
            <a:pPr marL="457200" indent="-457200">
              <a:spcBef>
                <a:spcPts val="1800"/>
              </a:spcBef>
              <a:buFont typeface="Arial" pitchFamily="34" charset="0"/>
              <a:buChar char="•"/>
            </a:pPr>
            <a:r>
              <a:rPr lang="en-US" sz="2800" dirty="0" smtClean="0"/>
              <a:t>14 original &amp; 50+ classic reprint e-books published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215342"/>
          </a:xfrm>
          <a:prstGeom prst="rect">
            <a:avLst/>
          </a:prstGeom>
        </p:spPr>
      </p:pic>
      <p:cxnSp>
        <p:nvCxnSpPr>
          <p:cNvPr id="6" name="Straight Connector 5"/>
          <p:cNvCxnSpPr/>
          <p:nvPr/>
        </p:nvCxnSpPr>
        <p:spPr>
          <a:xfrm>
            <a:off x="381000" y="2895600"/>
            <a:ext cx="8305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31541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31837"/>
            <a:ext cx="8229600" cy="1096963"/>
          </a:xfrm>
        </p:spPr>
        <p:txBody>
          <a:bodyPr>
            <a:normAutofit/>
          </a:bodyPr>
          <a:lstStyle/>
          <a:p>
            <a:pPr algn="l">
              <a:spcBef>
                <a:spcPts val="0"/>
              </a:spcBef>
            </a:pPr>
            <a:r>
              <a:rPr lang="en-US" sz="3200" b="1" dirty="0" smtClean="0">
                <a:solidFill>
                  <a:srgbClr val="FF0000"/>
                </a:solidFill>
              </a:rPr>
              <a:t>The </a:t>
            </a:r>
            <a:r>
              <a:rPr lang="en-US" sz="3200" b="1" dirty="0">
                <a:solidFill>
                  <a:srgbClr val="FF0000"/>
                </a:solidFill>
              </a:rPr>
              <a:t>Online Dictionary of </a:t>
            </a:r>
            <a:r>
              <a:rPr lang="en-US" sz="3200" b="1" dirty="0" smtClean="0">
                <a:solidFill>
                  <a:srgbClr val="FF0000"/>
                </a:solidFill>
              </a:rPr>
              <a:t>Invertebrate </a:t>
            </a:r>
            <a:r>
              <a:rPr lang="en-US" sz="3200" b="1" dirty="0">
                <a:solidFill>
                  <a:srgbClr val="FF0000"/>
                </a:solidFill>
              </a:rPr>
              <a:t>Zoology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981200"/>
            <a:ext cx="8646011" cy="2133600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sz="2000" dirty="0"/>
              <a:t>from the </a:t>
            </a:r>
            <a:r>
              <a:rPr lang="en-US" sz="2800" dirty="0" err="1">
                <a:solidFill>
                  <a:srgbClr val="C00000"/>
                </a:solidFill>
              </a:rPr>
              <a:t>Manter</a:t>
            </a:r>
            <a:r>
              <a:rPr lang="en-US" sz="2800" dirty="0">
                <a:solidFill>
                  <a:srgbClr val="C00000"/>
                </a:solidFill>
              </a:rPr>
              <a:t> Laboratory of </a:t>
            </a:r>
            <a:r>
              <a:rPr lang="en-US" sz="2800" dirty="0" smtClean="0">
                <a:solidFill>
                  <a:srgbClr val="C00000"/>
                </a:solidFill>
              </a:rPr>
              <a:t>Parasitology</a:t>
            </a:r>
          </a:p>
          <a:p>
            <a:pPr marL="0" indent="0">
              <a:buNone/>
            </a:pPr>
            <a:r>
              <a:rPr lang="en-US" sz="2800" dirty="0" smtClean="0"/>
              <a:t>Armand </a:t>
            </a:r>
            <a:r>
              <a:rPr lang="en-US" sz="2800" dirty="0" err="1"/>
              <a:t>Maggenti</a:t>
            </a:r>
            <a:r>
              <a:rPr lang="en-US" sz="2800" dirty="0"/>
              <a:t>, co-author </a:t>
            </a:r>
          </a:p>
          <a:p>
            <a:pPr marL="0" indent="0">
              <a:buNone/>
            </a:pPr>
            <a:r>
              <a:rPr lang="en-US" sz="2800" dirty="0" smtClean="0"/>
              <a:t>Scott Gardner, Director (&amp; co-author)</a:t>
            </a:r>
          </a:p>
          <a:p>
            <a:pPr marL="0" indent="0">
              <a:buNone/>
            </a:pPr>
            <a:r>
              <a:rPr lang="en-US" sz="2800" dirty="0" smtClean="0"/>
              <a:t>                        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dirty="0" smtClean="0"/>
              <a:t>                      </a:t>
            </a:r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276600"/>
            <a:ext cx="2028825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7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11694" y="2228988"/>
            <a:ext cx="1407011" cy="2095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971800"/>
            <a:ext cx="1466850" cy="1466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81922" y="4572000"/>
            <a:ext cx="632460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0">
              <a:buNone/>
            </a:pPr>
            <a:r>
              <a:rPr lang="en-US" sz="2400" dirty="0" smtClean="0"/>
              <a:t>It had been:</a:t>
            </a:r>
          </a:p>
          <a:p>
            <a:pPr marL="274320" indent="0">
              <a:buNone/>
            </a:pPr>
            <a:r>
              <a:rPr lang="en-US" sz="2400" dirty="0" smtClean="0"/>
              <a:t>10</a:t>
            </a:r>
            <a:r>
              <a:rPr lang="en-US" sz="2400" dirty="0"/>
              <a:t>+ years in the making       </a:t>
            </a:r>
          </a:p>
          <a:p>
            <a:pPr marL="274320" indent="0">
              <a:buNone/>
            </a:pPr>
            <a:r>
              <a:rPr lang="en-US" sz="2400" dirty="0"/>
              <a:t>peer-reviewed, accepted, then cancelled by University of California Press</a:t>
            </a:r>
          </a:p>
          <a:p>
            <a:endParaRPr lang="en-US" dirty="0"/>
          </a:p>
        </p:txBody>
      </p:sp>
      <p:sp>
        <p:nvSpPr>
          <p:cNvPr id="5" name="Horizontal Scroll 4"/>
          <p:cNvSpPr/>
          <p:nvPr/>
        </p:nvSpPr>
        <p:spPr>
          <a:xfrm>
            <a:off x="152400" y="685800"/>
            <a:ext cx="8569811" cy="1143000"/>
          </a:xfrm>
          <a:prstGeom prst="horizontalScroll">
            <a:avLst/>
          </a:prstGeom>
          <a:solidFill>
            <a:srgbClr val="FFFF00">
              <a:alpha val="28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990600" y="152400"/>
            <a:ext cx="4419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Our first OA original publication: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992959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4800" y="914400"/>
            <a:ext cx="4040188" cy="639762"/>
          </a:xfrm>
        </p:spPr>
        <p:txBody>
          <a:bodyPr>
            <a:normAutofit/>
          </a:bodyPr>
          <a:lstStyle/>
          <a:p>
            <a:r>
              <a:rPr lang="en-US" sz="3200" dirty="0" smtClean="0">
                <a:solidFill>
                  <a:srgbClr val="C00000"/>
                </a:solidFill>
              </a:rPr>
              <a:t>What I saw in the lab: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2000" y="914400"/>
            <a:ext cx="4041775" cy="639762"/>
          </a:xfrm>
        </p:spPr>
        <p:txBody>
          <a:bodyPr>
            <a:normAutofit/>
          </a:bodyPr>
          <a:lstStyle/>
          <a:p>
            <a:pPr algn="ctr"/>
            <a:r>
              <a:rPr lang="en-US" sz="3200" dirty="0" smtClean="0">
                <a:solidFill>
                  <a:srgbClr val="C00000"/>
                </a:solidFill>
              </a:rPr>
              <a:t>What I got by email: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2819400"/>
            <a:ext cx="4041775" cy="568325"/>
          </a:xfrm>
        </p:spPr>
        <p:txBody>
          <a:bodyPr>
            <a:normAutofit fontScale="92500" lnSpcReduction="10000"/>
          </a:bodyPr>
          <a:lstStyle/>
          <a:p>
            <a:pPr algn="ctr"/>
            <a:r>
              <a:rPr lang="en-US" sz="3600" dirty="0" smtClean="0"/>
              <a:t>99  x </a:t>
            </a:r>
          </a:p>
          <a:p>
            <a:endParaRPr lang="en-US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798" y="2133600"/>
            <a:ext cx="3268980" cy="434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ound Single Corner Rectangle 7"/>
          <p:cNvSpPr/>
          <p:nvPr/>
        </p:nvSpPr>
        <p:spPr>
          <a:xfrm>
            <a:off x="4876800" y="3733800"/>
            <a:ext cx="3886200" cy="1905000"/>
          </a:xfrm>
          <a:prstGeom prst="round1Rect">
            <a:avLst/>
          </a:prstGeom>
          <a:solidFill>
            <a:schemeClr val="accent1">
              <a:alpha val="1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140200"/>
            <a:ext cx="2688771" cy="78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1" name="Straight Connector 10"/>
          <p:cNvCxnSpPr/>
          <p:nvPr/>
        </p:nvCxnSpPr>
        <p:spPr>
          <a:xfrm>
            <a:off x="4495800" y="0"/>
            <a:ext cx="0" cy="8229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2971800" cy="4221162"/>
          </a:xfrm>
        </p:spPr>
        <p:txBody>
          <a:bodyPr/>
          <a:lstStyle/>
          <a:p>
            <a:pPr algn="l"/>
            <a:r>
              <a:rPr lang="en-US" dirty="0" smtClean="0"/>
              <a:t>200,000 clicks later, we had</a:t>
            </a:r>
            <a:br>
              <a:rPr lang="en-US" dirty="0" smtClean="0"/>
            </a:br>
            <a:r>
              <a:rPr lang="en-US" dirty="0" smtClean="0"/>
              <a:t>950 pages of this: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228600"/>
            <a:ext cx="4191000" cy="6477001"/>
          </a:xfrm>
          <a:ln>
            <a:solidFill>
              <a:schemeClr val="accent1">
                <a:shade val="50000"/>
              </a:schemeClr>
            </a:solidFill>
          </a:ln>
        </p:spPr>
      </p:pic>
      <p:sp>
        <p:nvSpPr>
          <p:cNvPr id="3" name="TextBox 2"/>
          <p:cNvSpPr txBox="1"/>
          <p:nvPr/>
        </p:nvSpPr>
        <p:spPr>
          <a:xfrm>
            <a:off x="457200" y="5791200"/>
            <a:ext cx="259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PDF’ed</a:t>
            </a:r>
            <a:r>
              <a:rPr lang="en-US" dirty="0" smtClean="0"/>
              <a:t> MS Word file, </a:t>
            </a:r>
            <a:br>
              <a:rPr lang="en-US" dirty="0" smtClean="0"/>
            </a:br>
            <a:r>
              <a:rPr lang="en-US" dirty="0" smtClean="0"/>
              <a:t>2-page landscape format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9906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69716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Posted online September 6, 2005</a:t>
            </a:r>
            <a:br>
              <a:rPr lang="en-US" sz="3200" dirty="0" smtClean="0"/>
            </a:br>
            <a:r>
              <a:rPr lang="en-US" sz="3200" dirty="0"/>
              <a:t/>
            </a:r>
            <a:br>
              <a:rPr lang="en-US" sz="3200" dirty="0"/>
            </a:br>
            <a:r>
              <a:rPr lang="en-US" sz="2400" dirty="0">
                <a:hlinkClick r:id="rId2"/>
              </a:rPr>
              <a:t>http://</a:t>
            </a:r>
            <a:r>
              <a:rPr lang="en-US" sz="2400" dirty="0" err="1">
                <a:hlinkClick r:id="rId2"/>
              </a:rPr>
              <a:t>digitalcommons.unl.edu</a:t>
            </a:r>
            <a:r>
              <a:rPr lang="en-US" sz="2400" dirty="0">
                <a:hlinkClick r:id="rId2"/>
              </a:rPr>
              <a:t>/</a:t>
            </a:r>
            <a:r>
              <a:rPr lang="en-US" sz="2400" dirty="0" err="1">
                <a:hlinkClick r:id="rId2"/>
              </a:rPr>
              <a:t>onlinedictinvertzoology</a:t>
            </a:r>
            <a:r>
              <a:rPr lang="en-US" sz="2400" dirty="0" smtClean="0">
                <a:hlinkClick r:id="rId2"/>
              </a:rPr>
              <a:t>/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048000"/>
            <a:ext cx="8229600" cy="3078163"/>
          </a:xfrm>
        </p:spPr>
        <p:txBody>
          <a:bodyPr/>
          <a:lstStyle/>
          <a:p>
            <a:r>
              <a:rPr lang="en-US" dirty="0" smtClean="0"/>
              <a:t>Immediately began to account for 20% of our downloads</a:t>
            </a:r>
          </a:p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To date:  69,482 downloads</a:t>
            </a:r>
          </a:p>
          <a:p>
            <a:r>
              <a:rPr lang="en-US" sz="2400" i="1" dirty="0" smtClean="0"/>
              <a:t>(</a:t>
            </a:r>
            <a:r>
              <a:rPr lang="en-US" sz="2400" i="1" dirty="0" err="1" smtClean="0"/>
              <a:t>avg</a:t>
            </a:r>
            <a:r>
              <a:rPr lang="en-US" sz="2400" i="1" dirty="0" smtClean="0"/>
              <a:t> of 26 downloads/day)</a:t>
            </a:r>
            <a:endParaRPr lang="en-US" sz="2400" i="1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7000" y="4191000"/>
            <a:ext cx="21907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61778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>
            <a:normAutofit/>
          </a:bodyPr>
          <a:lstStyle/>
          <a:p>
            <a:pPr algn="l"/>
            <a:r>
              <a:rPr lang="en-US" sz="5400" dirty="0" smtClean="0">
                <a:solidFill>
                  <a:srgbClr val="C00000"/>
                </a:solidFill>
              </a:rPr>
              <a:t>2007</a:t>
            </a:r>
            <a:endParaRPr lang="en-US" sz="54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401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Popularity of online version was so great that we decided to develop a print (on-demand) version, reformatted as a large-size 2-column reference work. 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/>
              <a:t>This time we worked in InDesign and exported to PDF. And we could have a 4-color cover.</a:t>
            </a:r>
            <a:endParaRPr lang="en-US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304800"/>
            <a:ext cx="246697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016797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en-US" dirty="0" smtClean="0"/>
              <a:t>So, 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95400"/>
            <a:ext cx="8458200" cy="5257800"/>
          </a:xfrm>
        </p:spPr>
        <p:txBody>
          <a:bodyPr>
            <a:normAutofit fontScale="92500" lnSpcReduction="10000"/>
          </a:bodyPr>
          <a:lstStyle/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Online posting is publishing.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Blogging is publishing.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Facebook-</a:t>
            </a:r>
            <a:r>
              <a:rPr lang="en-US" dirty="0" err="1" smtClean="0"/>
              <a:t>ing</a:t>
            </a:r>
            <a:r>
              <a:rPr lang="en-US" dirty="0" smtClean="0"/>
              <a:t> is publishing.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Tweeting is publishing.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Leaflet-</a:t>
            </a:r>
            <a:r>
              <a:rPr lang="en-US" dirty="0" err="1" smtClean="0"/>
              <a:t>ing</a:t>
            </a:r>
            <a:r>
              <a:rPr lang="en-US" dirty="0" smtClean="0"/>
              <a:t> </a:t>
            </a:r>
            <a:r>
              <a:rPr lang="en-US" dirty="0"/>
              <a:t>is </a:t>
            </a:r>
            <a:r>
              <a:rPr lang="en-US" dirty="0" smtClean="0"/>
              <a:t>publishing.</a:t>
            </a:r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Repository deposit </a:t>
            </a:r>
            <a:r>
              <a:rPr lang="en-US" dirty="0"/>
              <a:t>is publishing</a:t>
            </a:r>
            <a:r>
              <a:rPr lang="en-US" dirty="0" smtClean="0"/>
              <a:t>.</a:t>
            </a:r>
            <a:endParaRPr lang="en-US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dirty="0" smtClean="0"/>
              <a:t>Any distribution of a work in fixed form is publishing.</a:t>
            </a:r>
          </a:p>
          <a:p>
            <a:endParaRPr lang="en-US" dirty="0"/>
          </a:p>
          <a:p>
            <a:r>
              <a:rPr lang="en-US" sz="1900" i="1" dirty="0" smtClean="0"/>
              <a:t>But </a:t>
            </a:r>
            <a:r>
              <a:rPr lang="en-US" sz="1900" b="1" i="1" dirty="0" smtClean="0"/>
              <a:t>preaching</a:t>
            </a:r>
            <a:r>
              <a:rPr lang="en-US" sz="1900" i="1" dirty="0" smtClean="0"/>
              <a:t> or </a:t>
            </a:r>
            <a:r>
              <a:rPr lang="en-US" sz="1900" b="1" i="1" dirty="0" smtClean="0"/>
              <a:t>soap-box oratory </a:t>
            </a:r>
            <a:r>
              <a:rPr lang="en-US" sz="1900" i="1" dirty="0" smtClean="0"/>
              <a:t>is not publishing (unless recorded </a:t>
            </a:r>
            <a:br>
              <a:rPr lang="en-US" sz="1900" i="1" dirty="0" smtClean="0"/>
            </a:br>
            <a:r>
              <a:rPr lang="en-US" sz="1900" i="1" dirty="0" smtClean="0"/>
              <a:t>copies are being distributed.)</a:t>
            </a:r>
            <a:endParaRPr lang="en-US" sz="1900" i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4813069"/>
            <a:ext cx="1790700" cy="18639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1409" y="1447800"/>
            <a:ext cx="2190750" cy="208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457200" y="11430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532796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80999"/>
            <a:ext cx="4038600" cy="522325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2220" y="457200"/>
            <a:ext cx="3917187" cy="510540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457200" y="5943600"/>
            <a:ext cx="556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381 pages, 8.25 x 10.75, $93 hardcover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0236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C00000"/>
                </a:solidFill>
              </a:rPr>
              <a:t>Early American Texts Project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When I started managing the IR one of my first projects was to add my old articles, which were not much--mostly biographical dictionary entries on obscure early American writers. </a:t>
            </a:r>
          </a:p>
          <a:p>
            <a:pPr>
              <a:spcBef>
                <a:spcPts val="2400"/>
              </a:spcBef>
            </a:pPr>
            <a:r>
              <a:rPr lang="en-US" sz="2400" dirty="0" smtClean="0"/>
              <a:t>I realized you could now get my bio entry on (say) Joshua </a:t>
            </a:r>
            <a:r>
              <a:rPr lang="en-US" sz="2400" dirty="0" err="1" smtClean="0"/>
              <a:t>Scottow</a:t>
            </a:r>
            <a:r>
              <a:rPr lang="en-US" sz="2400" dirty="0" smtClean="0"/>
              <a:t>, but not his “famous” tract </a:t>
            </a:r>
            <a:r>
              <a:rPr lang="en-US" sz="2400" i="1" dirty="0" smtClean="0"/>
              <a:t>Old </a:t>
            </a:r>
            <a:r>
              <a:rPr lang="en-US" sz="2400" i="1" dirty="0" err="1" smtClean="0"/>
              <a:t>Mens</a:t>
            </a:r>
            <a:r>
              <a:rPr lang="en-US" sz="2400" i="1" dirty="0" smtClean="0"/>
              <a:t> Tears for Their Own Declensions</a:t>
            </a:r>
            <a:r>
              <a:rPr lang="en-US" sz="2400" dirty="0" smtClean="0"/>
              <a:t> (Boston, 1691). </a:t>
            </a:r>
          </a:p>
          <a:p>
            <a:pPr>
              <a:spcBef>
                <a:spcPts val="2400"/>
              </a:spcBef>
            </a:pPr>
            <a:r>
              <a:rPr lang="en-US" sz="2400" dirty="0" smtClean="0"/>
              <a:t>So I began to transcribe, edit, and post </a:t>
            </a:r>
            <a:br>
              <a:rPr lang="en-US" sz="2400" dirty="0" smtClean="0"/>
            </a:br>
            <a:r>
              <a:rPr lang="en-US" sz="2400" dirty="0" smtClean="0"/>
              <a:t>these kinds of original works, in electronic </a:t>
            </a:r>
            <a:br>
              <a:rPr lang="en-US" sz="2400" dirty="0" smtClean="0"/>
            </a:br>
            <a:r>
              <a:rPr lang="en-US" sz="2400" dirty="0" smtClean="0"/>
              <a:t>“facsimile”.</a:t>
            </a:r>
            <a:endParaRPr lang="en-US" sz="24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447800"/>
            <a:ext cx="8001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4493350"/>
            <a:ext cx="2171700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159926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981200" y="63246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1588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553200" y="63246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1694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81000"/>
            <a:ext cx="3810000" cy="5888182"/>
          </a:xfrm>
          <a:prstGeom prst="rect">
            <a:avLst/>
          </a:prstGeom>
        </p:spPr>
      </p:pic>
      <p:pic>
        <p:nvPicPr>
          <p:cNvPr id="10263" name="Picture 2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98607"/>
            <a:ext cx="3792537" cy="5870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08154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80095586"/>
              </p:ext>
            </p:extLst>
          </p:nvPr>
        </p:nvGraphicFramePr>
        <p:xfrm>
          <a:off x="4800600" y="304800"/>
          <a:ext cx="3771900" cy="582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Acrobat Document" r:id="rId3" imgW="5026680" imgH="7772400" progId="AcroExch.Document.7">
                  <p:embed/>
                </p:oleObj>
              </mc:Choice>
              <mc:Fallback>
                <p:oleObj name="Acrobat Document" r:id="rId3" imgW="5026680" imgH="7772400" progId="AcroExch.Document.7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304800"/>
                        <a:ext cx="3771900" cy="5829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92664614"/>
              </p:ext>
            </p:extLst>
          </p:nvPr>
        </p:nvGraphicFramePr>
        <p:xfrm>
          <a:off x="457200" y="304800"/>
          <a:ext cx="3771900" cy="582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Acrobat Document" r:id="rId5" imgW="5026680" imgH="7772400" progId="AcroExch.Document.7">
                  <p:embed/>
                </p:oleObj>
              </mc:Choice>
              <mc:Fallback>
                <p:oleObj name="Acrobat Document" r:id="rId5" imgW="5026680" imgH="7772400" progId="AcroExch.Document.7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04800"/>
                        <a:ext cx="3771900" cy="5829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905000" y="62484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1670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477000" y="63246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1701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45430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52546792"/>
              </p:ext>
            </p:extLst>
          </p:nvPr>
        </p:nvGraphicFramePr>
        <p:xfrm>
          <a:off x="457200" y="304800"/>
          <a:ext cx="3771900" cy="582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Acrobat Document" r:id="rId3" imgW="5026680" imgH="7772400" progId="AcroExch.Document.7">
                  <p:embed/>
                </p:oleObj>
              </mc:Choice>
              <mc:Fallback>
                <p:oleObj name="Acrobat Document" r:id="rId3" imgW="5026680" imgH="7772400" progId="AcroExch.Document.7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04800"/>
                        <a:ext cx="3771900" cy="5829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7333950"/>
              </p:ext>
            </p:extLst>
          </p:nvPr>
        </p:nvGraphicFramePr>
        <p:xfrm>
          <a:off x="4953000" y="304800"/>
          <a:ext cx="3771900" cy="582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8" name="Acrobat Document" r:id="rId5" imgW="5026680" imgH="7772400" progId="AcroExch.Document.7">
                  <p:embed/>
                </p:oleObj>
              </mc:Choice>
              <mc:Fallback>
                <p:oleObj name="Acrobat Document" r:id="rId5" imgW="5026680" imgH="7772400" progId="AcroExch.Document.7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53000" y="304800"/>
                        <a:ext cx="3771900" cy="5829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553200" y="63246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1646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828800" y="63246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1706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76436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61737544"/>
              </p:ext>
            </p:extLst>
          </p:nvPr>
        </p:nvGraphicFramePr>
        <p:xfrm>
          <a:off x="4724400" y="325582"/>
          <a:ext cx="3733800" cy="57704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Acrobat Document" r:id="rId3" imgW="5026680" imgH="7772400" progId="AcroExch.Document.7">
                  <p:embed/>
                </p:oleObj>
              </mc:Choice>
              <mc:Fallback>
                <p:oleObj name="Acrobat Document" r:id="rId3" imgW="5026680" imgH="7772400" progId="AcroExch.Document.7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325582"/>
                        <a:ext cx="3733800" cy="5770418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9699135"/>
              </p:ext>
            </p:extLst>
          </p:nvPr>
        </p:nvGraphicFramePr>
        <p:xfrm>
          <a:off x="381000" y="228600"/>
          <a:ext cx="3771900" cy="582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" name="Acrobat Document" r:id="rId5" imgW="5026680" imgH="7772400" progId="AcroExch.Document.7">
                  <p:embed/>
                </p:oleObj>
              </mc:Choice>
              <mc:Fallback>
                <p:oleObj name="Acrobat Document" r:id="rId5" imgW="5026680" imgH="7772400" progId="AcroExch.Document.7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" y="228600"/>
                        <a:ext cx="3771900" cy="5829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905000" y="6284451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1787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47675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63365241"/>
              </p:ext>
            </p:extLst>
          </p:nvPr>
        </p:nvGraphicFramePr>
        <p:xfrm>
          <a:off x="457200" y="381000"/>
          <a:ext cx="3771900" cy="582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9" name="Acrobat Document" r:id="rId3" imgW="5026680" imgH="7772400" progId="AcroExch.Document.7">
                  <p:embed/>
                </p:oleObj>
              </mc:Choice>
              <mc:Fallback>
                <p:oleObj name="Acrobat Document" r:id="rId3" imgW="5026680" imgH="7772400" progId="AcroExch.Document.7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81000"/>
                        <a:ext cx="3771900" cy="5829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Object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372324"/>
              </p:ext>
            </p:extLst>
          </p:nvPr>
        </p:nvGraphicFramePr>
        <p:xfrm>
          <a:off x="4648200" y="381000"/>
          <a:ext cx="3771900" cy="582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90" name="Acrobat Document" r:id="rId5" imgW="5026680" imgH="7772400" progId="AcroExch.Document.7">
                  <p:embed/>
                </p:oleObj>
              </mc:Choice>
              <mc:Fallback>
                <p:oleObj name="Acrobat Document" r:id="rId5" imgW="5026680" imgH="7772400" progId="AcroExch.Document.7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8200" y="381000"/>
                        <a:ext cx="3771900" cy="58293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609600" y="6324600"/>
            <a:ext cx="7772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1750 :  A rhetorical rehearsal for the American Revolution.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591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782419"/>
              </p:ext>
            </p:extLst>
          </p:nvPr>
        </p:nvGraphicFramePr>
        <p:xfrm>
          <a:off x="4876800" y="533400"/>
          <a:ext cx="3722594" cy="5753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4" name="Acrobat Document" r:id="rId3" imgW="5026680" imgH="7772400" progId="AcroExch.Document.7">
                  <p:embed/>
                </p:oleObj>
              </mc:Choice>
              <mc:Fallback>
                <p:oleObj name="Acrobat Document" r:id="rId3" imgW="5026680" imgH="7772400" progId="AcroExch.Document.7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76800" y="533400"/>
                        <a:ext cx="3722594" cy="57531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57200" y="76200"/>
            <a:ext cx="800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Melville’s late poetry books were not previously available online.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981200" y="64008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1888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477000" y="64008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1891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533399"/>
            <a:ext cx="3733800" cy="5770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62815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16597506"/>
              </p:ext>
            </p:extLst>
          </p:nvPr>
        </p:nvGraphicFramePr>
        <p:xfrm>
          <a:off x="457200" y="304800"/>
          <a:ext cx="3771900" cy="582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8" name="Acrobat Document" r:id="rId3" imgW="5026680" imgH="7772400" progId="AcroExch.Document.7">
                  <p:embed/>
                </p:oleObj>
              </mc:Choice>
              <mc:Fallback>
                <p:oleObj name="Acrobat Document" r:id="rId3" imgW="5026680" imgH="7772400" progId="AcroExch.Document.7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" y="304800"/>
                        <a:ext cx="3771900" cy="58293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533400" y="6227802"/>
            <a:ext cx="36576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1741 </a:t>
            </a:r>
            <a:br>
              <a:rPr lang="en-US" dirty="0" smtClean="0"/>
            </a:br>
            <a:r>
              <a:rPr lang="en-US" sz="1200" dirty="0" smtClean="0"/>
              <a:t>(10,132 downloads in October 2012)</a:t>
            </a:r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6324600" y="6300216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1670</a:t>
            </a:r>
            <a:endParaRPr lang="en-US" dirty="0"/>
          </a:p>
        </p:txBody>
      </p:sp>
      <p:pic>
        <p:nvPicPr>
          <p:cNvPr id="24620" name="Picture 4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9744" y="304800"/>
            <a:ext cx="3771900" cy="5829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29313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80248200"/>
              </p:ext>
            </p:extLst>
          </p:nvPr>
        </p:nvGraphicFramePr>
        <p:xfrm>
          <a:off x="533400" y="228600"/>
          <a:ext cx="3771900" cy="5829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1" name="Acrobat Document" r:id="rId3" imgW="5026680" imgH="7772400" progId="AcroExch.Document.7">
                  <p:embed/>
                </p:oleObj>
              </mc:Choice>
              <mc:Fallback>
                <p:oleObj name="Acrobat Document" r:id="rId3" imgW="5026680" imgH="7772400" progId="AcroExch.Document.7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228600"/>
                        <a:ext cx="3771900" cy="58293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29546818"/>
              </p:ext>
            </p:extLst>
          </p:nvPr>
        </p:nvGraphicFramePr>
        <p:xfrm>
          <a:off x="4800600" y="228600"/>
          <a:ext cx="3911600" cy="586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2" name="Acrobat Document" r:id="rId5" imgW="5483520" imgH="8229600" progId="AcroExch.Document.7">
                  <p:embed/>
                </p:oleObj>
              </mc:Choice>
              <mc:Fallback>
                <p:oleObj name="Acrobat Document" r:id="rId5" imgW="5483520" imgH="8229600" progId="AcroExch.Document.7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800600" y="228600"/>
                        <a:ext cx="3911600" cy="58674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477000" y="6324600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1734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057400" y="6214241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1842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44966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It’s like 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“My goodness, for over forty years I’ve been speaking prose and didn’t even know it!”</a:t>
            </a:r>
          </a:p>
          <a:p>
            <a:pPr algn="r"/>
            <a:r>
              <a:rPr lang="en-US" dirty="0" smtClean="0">
                <a:latin typeface="Calibri"/>
              </a:rPr>
              <a:t>—</a:t>
            </a:r>
            <a:r>
              <a:rPr lang="en-US" dirty="0" smtClean="0"/>
              <a:t>Molière, </a:t>
            </a:r>
            <a:r>
              <a:rPr lang="en-US" i="1" dirty="0" smtClean="0"/>
              <a:t>Tartuffe </a:t>
            </a:r>
            <a:r>
              <a:rPr lang="en-US" dirty="0" smtClean="0"/>
              <a:t>(1664)</a:t>
            </a:r>
            <a:endParaRPr lang="en-US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404" y="3276600"/>
            <a:ext cx="2376996" cy="3214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05200" y="4648200"/>
            <a:ext cx="5181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i="1" dirty="0" smtClean="0">
                <a:solidFill>
                  <a:srgbClr val="0070C0"/>
                </a:solidFill>
              </a:rPr>
              <a:t>In the current digital networked environment, publishing is like breathing or speaking, so we will confine our discussion of “publishing” to original scholarly, scientific, academic, or creative works.</a:t>
            </a:r>
            <a:endParaRPr lang="en-US" sz="2000" i="1" dirty="0">
              <a:solidFill>
                <a:srgbClr val="0070C0"/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685800" y="1447800"/>
            <a:ext cx="7772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6319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Pages CFM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4470" y="0"/>
            <a:ext cx="8875059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81200" y="6324600"/>
            <a:ext cx="563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C00000"/>
                </a:solidFill>
              </a:rPr>
              <a:t>Online &amp; POD versions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42805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4800"/>
            <a:ext cx="3581400" cy="587946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0" y="381000"/>
            <a:ext cx="3657600" cy="569366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4" name="TextBox 3"/>
          <p:cNvSpPr txBox="1"/>
          <p:nvPr/>
        </p:nvSpPr>
        <p:spPr>
          <a:xfrm>
            <a:off x="6508531" y="6284451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1751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828800" y="6300216"/>
            <a:ext cx="838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1693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490827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LS quote.t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5400" y="838200"/>
            <a:ext cx="6737580" cy="5172964"/>
          </a:xfrm>
          <a:prstGeom prst="rect">
            <a:avLst/>
          </a:prstGeom>
        </p:spPr>
      </p:pic>
      <p:pic>
        <p:nvPicPr>
          <p:cNvPr id="5" name="Picture 4" descr="ALS quote--credit.t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14800" y="6019800"/>
            <a:ext cx="4572000" cy="533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85800" y="228600"/>
            <a:ext cx="7162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C00000"/>
                </a:solidFill>
              </a:rPr>
              <a:t>"This digital gift to the profession ..."</a:t>
            </a:r>
            <a:endParaRPr lang="en-US" sz="2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85985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en-US" sz="4000" dirty="0" smtClean="0">
                <a:solidFill>
                  <a:srgbClr val="C00000"/>
                </a:solidFill>
              </a:rPr>
              <a:t>“On </a:t>
            </a:r>
            <a:r>
              <a:rPr lang="en-US" sz="4000" dirty="0">
                <a:solidFill>
                  <a:srgbClr val="C00000"/>
                </a:solidFill>
              </a:rPr>
              <a:t>a blustery spring day in Lubbock, Texas, in </a:t>
            </a:r>
            <a:r>
              <a:rPr lang="en-US" sz="4000" dirty="0" smtClean="0">
                <a:solidFill>
                  <a:srgbClr val="C00000"/>
                </a:solidFill>
              </a:rPr>
              <a:t>1981  . . .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925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600" dirty="0" smtClean="0"/>
              <a:t>It </a:t>
            </a:r>
            <a:r>
              <a:rPr lang="en-US" sz="2600" dirty="0"/>
              <a:t>was </a:t>
            </a:r>
            <a:r>
              <a:rPr lang="en-US" sz="2600" dirty="0" smtClean="0"/>
              <a:t>a time </a:t>
            </a:r>
            <a:r>
              <a:rPr lang="en-US" sz="2600" dirty="0"/>
              <a:t>to celebrate the Hopi </a:t>
            </a:r>
            <a:r>
              <a:rPr lang="en-US" sz="2600" dirty="0" err="1"/>
              <a:t>Tricentennial</a:t>
            </a:r>
            <a:r>
              <a:rPr lang="en-US" sz="2600" dirty="0"/>
              <a:t>, a commemoration of the </a:t>
            </a:r>
            <a:r>
              <a:rPr lang="en-US" sz="2600" b="1" dirty="0"/>
              <a:t>Hopi and Pueblo </a:t>
            </a:r>
            <a:r>
              <a:rPr lang="en-US" sz="2600" b="1" dirty="0" smtClean="0"/>
              <a:t>revolt against </a:t>
            </a:r>
            <a:r>
              <a:rPr lang="en-US" sz="2600" b="1" dirty="0"/>
              <a:t>Spanish rule in 1680</a:t>
            </a:r>
            <a:r>
              <a:rPr lang="en-US" sz="2600" dirty="0"/>
              <a:t>. Hopi leaders and artists converged with non-Hopi scholars</a:t>
            </a:r>
            <a:r>
              <a:rPr lang="en-US" sz="2600" dirty="0" smtClean="0"/>
              <a:t>, and </a:t>
            </a:r>
            <a:r>
              <a:rPr lang="en-US" sz="2600" dirty="0"/>
              <a:t>the result was a first-rate public celebration and symposium . . . and a manuscript</a:t>
            </a:r>
            <a:r>
              <a:rPr lang="en-US" sz="2600" dirty="0" smtClean="0"/>
              <a:t>.”</a:t>
            </a:r>
            <a:endParaRPr lang="en-US" sz="26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4724399"/>
            <a:ext cx="1587500" cy="1524000"/>
          </a:xfrm>
          <a:prstGeom prst="rect">
            <a:avLst/>
          </a:prstGeom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4481512"/>
            <a:ext cx="2009775" cy="2009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591938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Content Placeholder 2"/>
          <p:cNvSpPr>
            <a:spLocks noGrp="1"/>
          </p:cNvSpPr>
          <p:nvPr>
            <p:ph idx="1"/>
          </p:nvPr>
        </p:nvSpPr>
        <p:spPr>
          <a:xfrm>
            <a:off x="381000" y="304800"/>
            <a:ext cx="3581400" cy="5745163"/>
          </a:xfrm>
        </p:spPr>
        <p:txBody>
          <a:bodyPr/>
          <a:lstStyle/>
          <a:p>
            <a:pPr marL="342900" indent="-342900" eaLnBrk="1" hangingPunct="1">
              <a:spcBef>
                <a:spcPts val="2400"/>
              </a:spcBef>
              <a:buFont typeface="Arial" pitchFamily="34" charset="0"/>
              <a:buChar char="•"/>
              <a:defRPr/>
            </a:pPr>
            <a:r>
              <a:rPr lang="en-US" sz="2400" dirty="0" smtClean="0"/>
              <a:t>Submitted to various presses over 25-year period, 1981-2006.</a:t>
            </a:r>
          </a:p>
          <a:p>
            <a:pPr marL="342900" indent="-342900" eaLnBrk="1" hangingPunct="1">
              <a:spcBef>
                <a:spcPts val="2400"/>
              </a:spcBef>
              <a:buFont typeface="Arial" pitchFamily="34" charset="0"/>
              <a:buChar char="•"/>
              <a:defRPr/>
            </a:pPr>
            <a:r>
              <a:rPr lang="en-US" sz="2400" dirty="0" smtClean="0"/>
              <a:t>multi-author </a:t>
            </a:r>
            <a:br>
              <a:rPr lang="en-US" sz="2400" dirty="0" smtClean="0"/>
            </a:br>
            <a:r>
              <a:rPr lang="en-US" sz="2400" dirty="0" smtClean="0"/>
              <a:t>75 color plates </a:t>
            </a:r>
            <a:br>
              <a:rPr lang="en-US" sz="2400" dirty="0" smtClean="0"/>
            </a:br>
            <a:r>
              <a:rPr lang="en-US" sz="2400" dirty="0" smtClean="0"/>
              <a:t>no subsidy $$</a:t>
            </a:r>
          </a:p>
          <a:p>
            <a:pPr marL="342900" indent="-342900" eaLnBrk="1" hangingPunct="1">
              <a:spcBef>
                <a:spcPts val="2400"/>
              </a:spcBef>
              <a:buFont typeface="Arial" pitchFamily="34" charset="0"/>
              <a:buChar char="•"/>
              <a:defRPr/>
            </a:pPr>
            <a:r>
              <a:rPr lang="en-US" sz="2400" dirty="0" smtClean="0"/>
              <a:t>PDF </a:t>
            </a:r>
            <a:r>
              <a:rPr lang="en-US" sz="2400" dirty="0" err="1" smtClean="0"/>
              <a:t>ebook</a:t>
            </a:r>
            <a:r>
              <a:rPr lang="en-US" sz="2400" dirty="0" smtClean="0"/>
              <a:t> edition</a:t>
            </a:r>
            <a:br>
              <a:rPr lang="en-US" sz="2400" dirty="0" smtClean="0"/>
            </a:br>
            <a:r>
              <a:rPr lang="en-US" sz="2400" dirty="0" smtClean="0"/>
              <a:t>pub. 9/29/2008 </a:t>
            </a:r>
            <a:br>
              <a:rPr lang="en-US" sz="2400" dirty="0" smtClean="0"/>
            </a:br>
            <a:r>
              <a:rPr lang="en-US" sz="2400" dirty="0" smtClean="0"/>
              <a:t>(17,000 downloads)</a:t>
            </a:r>
            <a:endParaRPr lang="en-US" sz="1600" dirty="0" smtClean="0"/>
          </a:p>
          <a:p>
            <a:pPr marL="342900" indent="-342900" eaLnBrk="1" hangingPunct="1">
              <a:spcBef>
                <a:spcPts val="2400"/>
              </a:spcBef>
              <a:buFont typeface="Arial" pitchFamily="34" charset="0"/>
              <a:buChar char="•"/>
              <a:defRPr/>
            </a:pPr>
            <a:r>
              <a:rPr lang="en-US" sz="2400" dirty="0" smtClean="0"/>
              <a:t>POD edition (Oct 2008), 168 pp., color, hardcover, $56.60</a:t>
            </a:r>
          </a:p>
        </p:txBody>
      </p:sp>
      <p:pic>
        <p:nvPicPr>
          <p:cNvPr id="26627" name="Picture 3" descr="Hopi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290004"/>
            <a:ext cx="4732338" cy="617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931932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69996" y="990601"/>
            <a:ext cx="4421604" cy="5714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396" y="990601"/>
            <a:ext cx="4421604" cy="571499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57200" y="304800"/>
            <a:ext cx="548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 smtClean="0"/>
              <a:t>Title page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938917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375" y="863083"/>
            <a:ext cx="4343400" cy="5613917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863083"/>
            <a:ext cx="4343400" cy="5613917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2400" y="304800"/>
            <a:ext cx="548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Representative </a:t>
            </a:r>
            <a:r>
              <a:rPr lang="en-US" dirty="0" smtClean="0"/>
              <a:t>pages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01526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1350" y="914400"/>
            <a:ext cx="3854450" cy="4983163"/>
          </a:xfrm>
          <a:noFill/>
          <a:ln>
            <a:solidFill>
              <a:schemeClr val="tx1"/>
            </a:solidFill>
          </a:ln>
        </p:spPr>
      </p:pic>
      <p:pic>
        <p:nvPicPr>
          <p:cNvPr id="27651" name="Picture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529138" y="914400"/>
            <a:ext cx="3852862" cy="4981575"/>
          </a:xfrm>
          <a:noFill/>
          <a:ln>
            <a:solidFill>
              <a:schemeClr val="tx1"/>
            </a:solidFill>
          </a:ln>
        </p:spPr>
      </p:pic>
      <p:sp>
        <p:nvSpPr>
          <p:cNvPr id="27652" name="TextBox 3"/>
          <p:cNvSpPr txBox="1">
            <a:spLocks noChangeArrowheads="1"/>
          </p:cNvSpPr>
          <p:nvPr/>
        </p:nvSpPr>
        <p:spPr bwMode="auto">
          <a:xfrm>
            <a:off x="457200" y="152400"/>
            <a:ext cx="548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Representative pages</a:t>
            </a:r>
          </a:p>
        </p:txBody>
      </p:sp>
    </p:spTree>
    <p:extLst>
      <p:ext uri="{BB962C8B-B14F-4D97-AF65-F5344CB8AC3E}">
        <p14:creationId xmlns:p14="http://schemas.microsoft.com/office/powerpoint/2010/main" val="32096254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" y="914400"/>
            <a:ext cx="4360863" cy="563880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9600" y="914400"/>
            <a:ext cx="4360863" cy="5638800"/>
          </a:xfrm>
          <a:prstGeom prst="rect">
            <a:avLst/>
          </a:prstGeom>
          <a:noFill/>
          <a:ln w="6350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8676" name="TextBox 3"/>
          <p:cNvSpPr txBox="1">
            <a:spLocks noChangeArrowheads="1"/>
          </p:cNvSpPr>
          <p:nvPr/>
        </p:nvSpPr>
        <p:spPr bwMode="auto">
          <a:xfrm>
            <a:off x="457200" y="152400"/>
            <a:ext cx="548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Representative pages </a:t>
            </a:r>
          </a:p>
        </p:txBody>
      </p:sp>
    </p:spTree>
    <p:extLst>
      <p:ext uri="{BB962C8B-B14F-4D97-AF65-F5344CB8AC3E}">
        <p14:creationId xmlns:p14="http://schemas.microsoft.com/office/powerpoint/2010/main" val="2963856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990600"/>
            <a:ext cx="4303696" cy="55626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11704" y="990600"/>
            <a:ext cx="4303696" cy="5562600"/>
          </a:xfrm>
          <a:prstGeom prst="rect">
            <a:avLst/>
          </a:prstGeom>
          <a:noFill/>
          <a:ln w="6350">
            <a:solidFill>
              <a:schemeClr val="bg1">
                <a:lumMod val="65000"/>
              </a:schemeClr>
            </a:solidFill>
            <a:miter lim="800000"/>
            <a:headEnd/>
            <a:tailEnd/>
          </a:ln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52400" y="304800"/>
            <a:ext cx="54864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dirty="0"/>
              <a:t>Representative </a:t>
            </a:r>
            <a:r>
              <a:rPr lang="en-US" dirty="0" smtClean="0"/>
              <a:t>pages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1532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knottier issue is 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86200"/>
            <a:ext cx="8229600" cy="2239963"/>
          </a:xfrm>
        </p:spPr>
        <p:txBody>
          <a:bodyPr>
            <a:normAutofit/>
          </a:bodyPr>
          <a:lstStyle/>
          <a:p>
            <a:pPr algn="ctr"/>
            <a:r>
              <a:rPr lang="en-US" sz="4800" dirty="0"/>
              <a:t>What is “open access”?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7600" y="5029200"/>
            <a:ext cx="1993900" cy="798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600" y="1600200"/>
            <a:ext cx="2143125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453054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67600" y="5133474"/>
            <a:ext cx="1300162" cy="1505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87562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rgbClr val="C00000"/>
                </a:solidFill>
              </a:rPr>
              <a:t>So, we were starting to get a fair number of book projects, </a:t>
            </a:r>
            <a:br>
              <a:rPr lang="en-US" sz="4000" dirty="0" smtClean="0">
                <a:solidFill>
                  <a:srgbClr val="C00000"/>
                </a:solidFill>
              </a:rPr>
            </a:br>
            <a:r>
              <a:rPr lang="en-US" sz="4000" dirty="0" smtClean="0">
                <a:solidFill>
                  <a:srgbClr val="C00000"/>
                </a:solidFill>
              </a:rPr>
              <a:t>and I said to the Dean:</a:t>
            </a:r>
            <a:endParaRPr lang="en-US" sz="40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667000"/>
            <a:ext cx="8229600" cy="1676400"/>
          </a:xfrm>
        </p:spPr>
        <p:txBody>
          <a:bodyPr>
            <a:normAutofit/>
          </a:bodyPr>
          <a:lstStyle/>
          <a:p>
            <a:pPr marL="0" indent="-548640">
              <a:buNone/>
            </a:pPr>
            <a:r>
              <a:rPr lang="en-US" sz="4000" dirty="0" smtClean="0"/>
              <a:t>“It would be easier to explain what  </a:t>
            </a:r>
            <a:br>
              <a:rPr lang="en-US" sz="4000" dirty="0" smtClean="0"/>
            </a:br>
            <a:r>
              <a:rPr lang="en-US" sz="4000" dirty="0" smtClean="0"/>
              <a:t>  we’re doing if we had a name for it.”</a:t>
            </a:r>
            <a:endParaRPr lang="en-US" sz="4000" dirty="0"/>
          </a:p>
        </p:txBody>
      </p:sp>
      <p:sp>
        <p:nvSpPr>
          <p:cNvPr id="4" name="Rectangular Callout 3"/>
          <p:cNvSpPr/>
          <p:nvPr/>
        </p:nvSpPr>
        <p:spPr>
          <a:xfrm>
            <a:off x="381000" y="2590800"/>
            <a:ext cx="8077200" cy="1600200"/>
          </a:xfrm>
          <a:prstGeom prst="wedgeRectCallout">
            <a:avLst>
              <a:gd name="adj1" fmla="val 43356"/>
              <a:gd name="adj2" fmla="val 113540"/>
            </a:avLst>
          </a:prstGeom>
          <a:solidFill>
            <a:schemeClr val="accent1">
              <a:alpha val="11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968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And so, </a:t>
            </a:r>
            <a:r>
              <a:rPr lang="en-US" b="1" dirty="0" smtClean="0">
                <a:solidFill>
                  <a:srgbClr val="C00000"/>
                </a:solidFill>
              </a:rPr>
              <a:t>Zea Books </a:t>
            </a:r>
            <a:r>
              <a:rPr lang="en-US" dirty="0" smtClean="0">
                <a:solidFill>
                  <a:srgbClr val="C00000"/>
                </a:solidFill>
              </a:rPr>
              <a:t>was born: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We huddled with University Communications to get their stamp of approval, and let them suggest names. They came up with “</a:t>
            </a:r>
            <a:r>
              <a:rPr lang="en-US" sz="2800" b="1" dirty="0" smtClean="0"/>
              <a:t>Iron Gate</a:t>
            </a:r>
            <a:r>
              <a:rPr lang="en-US" sz="2800" dirty="0" smtClean="0"/>
              <a:t>” and some other ideas we didn’t go for; but they did say, </a:t>
            </a:r>
            <a:r>
              <a:rPr lang="en-US" sz="2800" i="1" dirty="0" smtClean="0"/>
              <a:t>“As long as it has to do with corn, we’re okay.”</a:t>
            </a:r>
          </a:p>
          <a:p>
            <a:pPr>
              <a:spcBef>
                <a:spcPts val="2400"/>
              </a:spcBef>
            </a:pPr>
            <a:r>
              <a:rPr lang="en-US" sz="2800" dirty="0" smtClean="0"/>
              <a:t>“Zea” = genus of corn (</a:t>
            </a:r>
            <a:r>
              <a:rPr lang="en-US" sz="2800" i="1" dirty="0" smtClean="0"/>
              <a:t>Zea mays</a:t>
            </a:r>
            <a:r>
              <a:rPr lang="en-US" sz="2800" dirty="0" smtClean="0"/>
              <a:t>)</a:t>
            </a:r>
          </a:p>
          <a:p>
            <a:pPr>
              <a:spcBef>
                <a:spcPts val="2400"/>
              </a:spcBef>
            </a:pPr>
            <a:r>
              <a:rPr lang="en-US" sz="2800" dirty="0" smtClean="0"/>
              <a:t>Name is short, easy to spell, easy to find in an alphabetical list</a:t>
            </a:r>
            <a:endParaRPr lang="en-US" sz="28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" y="1447800"/>
            <a:ext cx="8153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2209800" y="6143633"/>
            <a:ext cx="5181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Logos are not allowed, but we use a recurrent “icon”:</a:t>
            </a:r>
            <a:endParaRPr lang="en-US" dirty="0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0" y="5253561"/>
            <a:ext cx="838200" cy="1266801"/>
          </a:xfrm>
          <a:prstGeom prst="rect">
            <a:avLst/>
          </a:prstGeom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0" y="3505200"/>
            <a:ext cx="1304925" cy="1304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ultiply 3"/>
          <p:cNvSpPr/>
          <p:nvPr/>
        </p:nvSpPr>
        <p:spPr>
          <a:xfrm>
            <a:off x="7010400" y="3070167"/>
            <a:ext cx="2497931" cy="2340033"/>
          </a:xfrm>
          <a:prstGeom prst="mathMultiply">
            <a:avLst>
              <a:gd name="adj1" fmla="val 5917"/>
            </a:avLst>
          </a:prstGeom>
          <a:solidFill>
            <a:srgbClr val="FF00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89272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We put together an Advisory Board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40163"/>
          </a:xfrm>
        </p:spPr>
        <p:txBody>
          <a:bodyPr/>
          <a:lstStyle/>
          <a:p>
            <a:pPr>
              <a:spcBef>
                <a:spcPts val="3000"/>
              </a:spcBef>
              <a:buFont typeface="Arial" pitchFamily="34" charset="0"/>
              <a:buChar char="•"/>
            </a:pPr>
            <a:r>
              <a:rPr lang="en-US" dirty="0" smtClean="0"/>
              <a:t> Director of </a:t>
            </a:r>
            <a:r>
              <a:rPr lang="en-US" b="1" dirty="0" smtClean="0"/>
              <a:t>University of Nebraska Press</a:t>
            </a:r>
          </a:p>
          <a:p>
            <a:pPr>
              <a:spcBef>
                <a:spcPts val="3000"/>
              </a:spcBef>
              <a:buFont typeface="Arial" pitchFamily="34" charset="0"/>
              <a:buChar char="•"/>
            </a:pPr>
            <a:r>
              <a:rPr lang="en-US" dirty="0" smtClean="0"/>
              <a:t> 3 advocates of the Institutional Repository from </a:t>
            </a:r>
            <a:r>
              <a:rPr lang="en-US" b="1" dirty="0" smtClean="0"/>
              <a:t>English</a:t>
            </a:r>
            <a:r>
              <a:rPr lang="en-US" dirty="0" smtClean="0"/>
              <a:t>, </a:t>
            </a:r>
            <a:r>
              <a:rPr lang="en-US" b="1" dirty="0" smtClean="0"/>
              <a:t>Psychology</a:t>
            </a:r>
            <a:r>
              <a:rPr lang="en-US" dirty="0" smtClean="0"/>
              <a:t>, &amp; </a:t>
            </a:r>
            <a:r>
              <a:rPr lang="en-US" b="1" dirty="0" smtClean="0"/>
              <a:t>Natural Resources</a:t>
            </a:r>
          </a:p>
          <a:p>
            <a:pPr>
              <a:spcBef>
                <a:spcPts val="3000"/>
              </a:spcBef>
              <a:buFont typeface="Arial" pitchFamily="34" charset="0"/>
              <a:buChar char="•"/>
            </a:pPr>
            <a:r>
              <a:rPr lang="en-US" dirty="0" smtClean="0"/>
              <a:t> Dean of Libraries</a:t>
            </a:r>
            <a:endParaRPr lang="en-US" dirty="0"/>
          </a:p>
        </p:txBody>
      </p:sp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72200" y="4419600"/>
            <a:ext cx="2171700" cy="2105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381000" y="1905000"/>
            <a:ext cx="8382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406248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Our Mission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dirty="0" smtClean="0"/>
              <a:t>Provide a publishing outlet for scholarly work that does not fit other available publication models.</a:t>
            </a:r>
          </a:p>
          <a:p>
            <a:pPr lvl="2"/>
            <a:r>
              <a:rPr lang="en-US" sz="2800" dirty="0" smtClean="0"/>
              <a:t>too long</a:t>
            </a:r>
          </a:p>
          <a:p>
            <a:pPr lvl="2"/>
            <a:r>
              <a:rPr lang="en-US" sz="2800" dirty="0" smtClean="0"/>
              <a:t>too short</a:t>
            </a:r>
          </a:p>
          <a:p>
            <a:pPr lvl="2"/>
            <a:r>
              <a:rPr lang="en-US" sz="2800" dirty="0" smtClean="0"/>
              <a:t>too esoteric</a:t>
            </a:r>
          </a:p>
          <a:p>
            <a:pPr lvl="2"/>
            <a:r>
              <a:rPr lang="en-US" sz="2800" dirty="0" smtClean="0"/>
              <a:t>too expensive</a:t>
            </a:r>
          </a:p>
          <a:p>
            <a:pPr lvl="2"/>
            <a:r>
              <a:rPr lang="en-US" sz="2800" dirty="0" smtClean="0"/>
              <a:t>too complicated</a:t>
            </a:r>
          </a:p>
          <a:p>
            <a:pPr lvl="2"/>
            <a:r>
              <a:rPr lang="en-US" sz="2800" dirty="0" smtClean="0"/>
              <a:t>too strange</a:t>
            </a:r>
            <a:endParaRPr lang="en-US" sz="28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447800"/>
            <a:ext cx="8001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2600" y="3352800"/>
            <a:ext cx="2628900" cy="2628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467393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Our Terms</a:t>
            </a:r>
            <a:r>
              <a:rPr lang="en-US" sz="3200" dirty="0" smtClean="0">
                <a:solidFill>
                  <a:srgbClr val="C00000"/>
                </a:solidFill>
              </a:rPr>
              <a:t> (1-page agreement)</a:t>
            </a:r>
            <a:endParaRPr lang="en-US" sz="32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ts val="2400"/>
              </a:spcBef>
            </a:pPr>
            <a:r>
              <a:rPr lang="en-US" sz="2800" dirty="0" smtClean="0"/>
              <a:t>Authors retain copyright and grant us a </a:t>
            </a:r>
            <a:br>
              <a:rPr lang="en-US" sz="2800" dirty="0" smtClean="0"/>
            </a:br>
            <a:r>
              <a:rPr lang="en-US" sz="2800" dirty="0" smtClean="0"/>
              <a:t>“non-exclusive permission to publish”</a:t>
            </a:r>
          </a:p>
          <a:p>
            <a:pPr>
              <a:spcBef>
                <a:spcPts val="2400"/>
              </a:spcBef>
            </a:pPr>
            <a:r>
              <a:rPr lang="en-US" sz="2800" dirty="0" smtClean="0"/>
              <a:t>We control design, format, price</a:t>
            </a:r>
          </a:p>
          <a:p>
            <a:pPr>
              <a:spcBef>
                <a:spcPts val="2400"/>
              </a:spcBef>
            </a:pPr>
            <a:r>
              <a:rPr lang="en-US" sz="2800" dirty="0"/>
              <a:t>Income from print-on-demand edition split 50-50.</a:t>
            </a:r>
          </a:p>
          <a:p>
            <a:pPr>
              <a:spcBef>
                <a:spcPts val="2400"/>
              </a:spcBef>
            </a:pPr>
            <a:r>
              <a:rPr lang="en-US" sz="2800" dirty="0" smtClean="0"/>
              <a:t>Electronic </a:t>
            </a:r>
            <a:r>
              <a:rPr lang="en-US" sz="2800" dirty="0"/>
              <a:t>(pdf) edition is free </a:t>
            </a:r>
            <a:r>
              <a:rPr lang="en-US" sz="2800" dirty="0" smtClean="0"/>
              <a:t>online</a:t>
            </a:r>
          </a:p>
          <a:p>
            <a:pPr>
              <a:spcBef>
                <a:spcPts val="2400"/>
              </a:spcBef>
            </a:pPr>
            <a:r>
              <a:rPr lang="en-US" sz="2800" dirty="0" smtClean="0"/>
              <a:t>Agreement cancellable on 60 days notice</a:t>
            </a:r>
            <a:endParaRPr lang="en-US" sz="2800" dirty="0"/>
          </a:p>
          <a:p>
            <a:endParaRPr lang="en-US" sz="28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" y="1447800"/>
            <a:ext cx="8001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4648200"/>
            <a:ext cx="1600200" cy="16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23833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6584" y="1259889"/>
            <a:ext cx="2320216" cy="1454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457200" y="274638"/>
            <a:ext cx="8229600" cy="79216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smtClean="0">
                <a:solidFill>
                  <a:srgbClr val="C00000"/>
                </a:solidFill>
              </a:rPr>
              <a:t>Our On-Demand Service Provider</a:t>
            </a:r>
            <a:endParaRPr lang="en-US" sz="4000" dirty="0">
              <a:solidFill>
                <a:srgbClr val="C00000"/>
              </a:solidFill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457200" y="1076417"/>
            <a:ext cx="8001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ontent Placeholder 2"/>
          <p:cNvSpPr txBox="1">
            <a:spLocks/>
          </p:cNvSpPr>
          <p:nvPr/>
        </p:nvSpPr>
        <p:spPr>
          <a:xfrm>
            <a:off x="457200" y="1905000"/>
            <a:ext cx="8229600" cy="4221163"/>
          </a:xfrm>
          <a:prstGeom prst="rect">
            <a:avLst/>
          </a:prstGeom>
        </p:spPr>
        <p:txBody>
          <a:bodyPr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2400"/>
              </a:spcBef>
            </a:pPr>
            <a:r>
              <a:rPr lang="en-US" sz="2800" dirty="0" smtClean="0"/>
              <a:t>Print &amp; bind from uploaded pdf files</a:t>
            </a:r>
          </a:p>
          <a:p>
            <a:pPr>
              <a:spcBef>
                <a:spcPts val="2400"/>
              </a:spcBef>
            </a:pPr>
            <a:r>
              <a:rPr lang="en-US" sz="2800" dirty="0" smtClean="0"/>
              <a:t>Take orders, ship, process payments</a:t>
            </a:r>
          </a:p>
          <a:p>
            <a:pPr>
              <a:spcBef>
                <a:spcPts val="2400"/>
              </a:spcBef>
            </a:pPr>
            <a:r>
              <a:rPr lang="en-US" sz="2800" dirty="0" smtClean="0"/>
              <a:t>Send us quarterly payments</a:t>
            </a:r>
          </a:p>
          <a:p>
            <a:pPr>
              <a:spcBef>
                <a:spcPts val="2400"/>
              </a:spcBef>
            </a:pPr>
            <a:r>
              <a:rPr lang="en-US" sz="2800" dirty="0" smtClean="0"/>
              <a:t>No contract; no out-of-pocket costs</a:t>
            </a:r>
          </a:p>
          <a:p>
            <a:pPr>
              <a:spcBef>
                <a:spcPts val="2400"/>
              </a:spcBef>
            </a:pPr>
            <a:r>
              <a:rPr lang="en-US" sz="2800" dirty="0" smtClean="0"/>
              <a:t>Their cut = printing costs + 20% of excess</a:t>
            </a:r>
          </a:p>
          <a:p>
            <a:pPr>
              <a:spcBef>
                <a:spcPts val="2400"/>
              </a:spcBef>
            </a:pPr>
            <a:r>
              <a:rPr lang="en-US" sz="2800" dirty="0" smtClean="0"/>
              <a:t>Income = 80% of (price minus cost )</a:t>
            </a:r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531188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80999"/>
            <a:ext cx="3886200" cy="5719191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3600" y="381000"/>
            <a:ext cx="3860800" cy="57912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7200" y="6324600"/>
            <a:ext cx="8153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Non-Nebraska authors, but recommended by Nebraska faculty.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537307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6362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001000" cy="5334000"/>
          </a:xfrm>
        </p:spPr>
        <p:txBody>
          <a:bodyPr>
            <a:noAutofit/>
          </a:bodyPr>
          <a:lstStyle/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600" dirty="0" smtClean="0"/>
              <a:t>Dear Dean Giesecke;</a:t>
            </a:r>
            <a:br>
              <a:rPr lang="en-US" sz="1600" dirty="0" smtClean="0"/>
            </a:b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... I have been able to make freely available on-line </a:t>
            </a:r>
            <a:r>
              <a:rPr lang="en-US" sz="1600" u="sng" dirty="0" smtClean="0"/>
              <a:t>five book-length manuscripts </a:t>
            </a:r>
            <a:r>
              <a:rPr lang="en-US" sz="1600" dirty="0" smtClean="0"/>
              <a:t>that would never otherwise have been published in my lifetime, have </a:t>
            </a:r>
            <a:r>
              <a:rPr lang="en-US" sz="1600" u="sng" dirty="0" smtClean="0"/>
              <a:t>updated two previously published books</a:t>
            </a:r>
            <a:r>
              <a:rPr lang="en-US" sz="1600" dirty="0" smtClean="0"/>
              <a:t>, and have also made available </a:t>
            </a:r>
            <a:r>
              <a:rPr lang="en-US" sz="1600" u="sng" dirty="0" smtClean="0"/>
              <a:t>four of my out-of-print books </a:t>
            </a:r>
            <a:r>
              <a:rPr lang="en-US" sz="1600" dirty="0" smtClean="0"/>
              <a:t>and over </a:t>
            </a:r>
            <a:r>
              <a:rPr lang="en-US" sz="1600" u="sng" dirty="0" smtClean="0"/>
              <a:t>30 of my published papers and articles </a:t>
            </a:r>
            <a:r>
              <a:rPr lang="en-US" sz="1600" dirty="0" smtClean="0"/>
              <a:t>that originally often had very limited circulation. I also have been stimulated to undertake or complete some additional writing projects that I never would otherwise have finished, since I would have felt the resulting manuscripts to be </a:t>
            </a:r>
            <a:r>
              <a:rPr lang="en-US" sz="1600" dirty="0" err="1" smtClean="0"/>
              <a:t>unpublishable</a:t>
            </a:r>
            <a:r>
              <a:rPr lang="en-US" sz="1600" dirty="0" smtClean="0"/>
              <a:t> for financial or other reasons.</a:t>
            </a:r>
            <a:br>
              <a:rPr lang="en-US" sz="1600" dirty="0" smtClean="0"/>
            </a:br>
            <a:endParaRPr lang="en-US" sz="1600" dirty="0" smtClean="0"/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600" dirty="0" smtClean="0"/>
              <a:t>All told, the Digital Commons has allowed me to make unusually effective use of my time since my retirement, and believe that I can still </a:t>
            </a:r>
            <a:r>
              <a:rPr lang="en-US" sz="1600" u="sng" dirty="0" smtClean="0"/>
              <a:t>make my contributions matter and my influence felt at a national and international level</a:t>
            </a:r>
            <a:r>
              <a:rPr lang="en-US" sz="1600" dirty="0" smtClean="0"/>
              <a:t>. I am extremely grateful.</a:t>
            </a:r>
            <a:br>
              <a:rPr lang="en-US" sz="1600" dirty="0" smtClean="0"/>
            </a:br>
            <a:r>
              <a:rPr lang="en-US" sz="1600" dirty="0" smtClean="0"/>
              <a:t/>
            </a:r>
            <a:br>
              <a:rPr lang="en-US" sz="1600" dirty="0" smtClean="0"/>
            </a:br>
            <a:r>
              <a:rPr lang="en-US" sz="1600" dirty="0" smtClean="0"/>
              <a:t>Sincerely</a:t>
            </a:r>
            <a:br>
              <a:rPr lang="en-US" sz="1600" dirty="0" smtClean="0"/>
            </a:br>
            <a:r>
              <a:rPr lang="en-US" sz="1600" dirty="0" smtClean="0"/>
              <a:t>Paul Johnsgard</a:t>
            </a:r>
            <a:br>
              <a:rPr lang="en-US" sz="1600" dirty="0" smtClean="0"/>
            </a:br>
            <a:r>
              <a:rPr lang="en-US" sz="1600" dirty="0" smtClean="0"/>
              <a:t>Foundation Professor of Biological Sciences Emeritus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en-US" sz="1100" dirty="0" smtClean="0"/>
              <a:t>[</a:t>
            </a:r>
            <a:r>
              <a:rPr lang="en-US" sz="1100" i="1" dirty="0" smtClean="0"/>
              <a:t>emphasis added</a:t>
            </a:r>
            <a:r>
              <a:rPr lang="en-US" sz="1100" dirty="0" smtClean="0"/>
              <a:t>]</a:t>
            </a:r>
            <a:endParaRPr lang="en-US" sz="1100" dirty="0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764" y="152400"/>
            <a:ext cx="2466975" cy="1857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06405"/>
            <a:ext cx="20193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222293"/>
            <a:ext cx="1444471" cy="18200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42230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28600"/>
            <a:ext cx="4418814" cy="5715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1592" y="228600"/>
            <a:ext cx="3741408" cy="5715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7200" y="6096000"/>
            <a:ext cx="411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180 </a:t>
            </a:r>
            <a:r>
              <a:rPr lang="en-US" dirty="0" err="1" smtClean="0"/>
              <a:t>pp</a:t>
            </a:r>
            <a:r>
              <a:rPr lang="en-US" dirty="0" smtClean="0"/>
              <a:t>, 8.5” x 11”, $21.95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334000" y="6172200"/>
            <a:ext cx="3124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286 </a:t>
            </a:r>
            <a:r>
              <a:rPr lang="en-US" dirty="0" err="1" smtClean="0"/>
              <a:t>pp</a:t>
            </a:r>
            <a:r>
              <a:rPr lang="en-US" dirty="0" smtClean="0"/>
              <a:t>, 6” x 9”, $19.95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81598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" y="304800"/>
            <a:ext cx="4049193" cy="60198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9200" y="316637"/>
            <a:ext cx="3727180" cy="37338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29200" y="4343400"/>
            <a:ext cx="37271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           48 </a:t>
            </a:r>
            <a:r>
              <a:rPr lang="en-US" dirty="0" err="1" smtClean="0"/>
              <a:t>pp</a:t>
            </a:r>
            <a:r>
              <a:rPr lang="en-US" dirty="0" smtClean="0"/>
              <a:t>, 7.5” x 7.5”, $9.95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 276 </a:t>
            </a:r>
            <a:r>
              <a:rPr lang="en-US" dirty="0" err="1" smtClean="0"/>
              <a:t>pp</a:t>
            </a:r>
            <a:r>
              <a:rPr lang="en-US" dirty="0" smtClean="0"/>
              <a:t>, 6” x 9”, $21.95</a:t>
            </a:r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 flipH="1">
            <a:off x="4537211" y="5852159"/>
            <a:ext cx="522808" cy="121919"/>
          </a:xfrm>
          <a:prstGeom prst="rightArrow">
            <a:avLst/>
          </a:prstGeom>
          <a:solidFill>
            <a:srgbClr val="00B050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04673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Definition #1 = “</a:t>
            </a:r>
            <a:r>
              <a:rPr lang="en-US" b="1" dirty="0" smtClean="0">
                <a:solidFill>
                  <a:srgbClr val="C00000"/>
                </a:solidFill>
              </a:rPr>
              <a:t>Gratis OA</a:t>
            </a:r>
            <a:r>
              <a:rPr lang="en-US" dirty="0" smtClean="0">
                <a:solidFill>
                  <a:srgbClr val="C00000"/>
                </a:solidFill>
              </a:rPr>
              <a:t>”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3992563"/>
          </a:xfrm>
        </p:spPr>
        <p:txBody>
          <a:bodyPr>
            <a:normAutofit/>
          </a:bodyPr>
          <a:lstStyle/>
          <a:p>
            <a:pPr marL="0" indent="0">
              <a:buFont typeface="Arial" charset="0"/>
              <a:buNone/>
            </a:pPr>
            <a:r>
              <a:rPr lang="en-US" dirty="0" smtClean="0"/>
              <a:t>“Open access” means </a:t>
            </a:r>
            <a:r>
              <a:rPr lang="en-US" b="1" dirty="0" smtClean="0"/>
              <a:t>free</a:t>
            </a:r>
            <a:r>
              <a:rPr lang="en-US" dirty="0" smtClean="0"/>
              <a:t> to access, use, and store, with no purchase, fees, registration, or log-in required.</a:t>
            </a:r>
          </a:p>
          <a:p>
            <a:pPr marL="0" indent="0">
              <a:buFont typeface="Arial" charset="0"/>
              <a:buNone/>
            </a:pPr>
            <a:endParaRPr lang="en-US" dirty="0" smtClean="0"/>
          </a:p>
          <a:p>
            <a:pPr marL="0" indent="0">
              <a:buFont typeface="Arial" charset="0"/>
              <a:buNone/>
            </a:pPr>
            <a:r>
              <a:rPr lang="en-US" sz="2800" i="1" dirty="0" smtClean="0"/>
              <a:t>(But the owner retains copyright and </a:t>
            </a:r>
            <a:r>
              <a:rPr lang="en-US" sz="2800" i="1" dirty="0"/>
              <a:t/>
            </a:r>
            <a:br>
              <a:rPr lang="en-US" sz="2800" i="1" dirty="0"/>
            </a:br>
            <a:r>
              <a:rPr lang="en-US" sz="2800" i="1" dirty="0" smtClean="0"/>
              <a:t>  has some control over re-use.) </a:t>
            </a:r>
          </a:p>
        </p:txBody>
      </p:sp>
      <p:pic>
        <p:nvPicPr>
          <p:cNvPr id="410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3250284"/>
            <a:ext cx="2381250" cy="31790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" name="Straight Connector 2"/>
          <p:cNvCxnSpPr/>
          <p:nvPr/>
        </p:nvCxnSpPr>
        <p:spPr>
          <a:xfrm>
            <a:off x="609600" y="1676400"/>
            <a:ext cx="792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73233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599" y="381000"/>
            <a:ext cx="2745587" cy="35052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381000"/>
            <a:ext cx="2734876" cy="35052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2200" y="381001"/>
            <a:ext cx="2743200" cy="350672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33400" y="43434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418 pages</a:t>
            </a:r>
          </a:p>
          <a:p>
            <a:r>
              <a:rPr lang="en-US" dirty="0" smtClean="0"/>
              <a:t>8.5” x 11”</a:t>
            </a:r>
          </a:p>
          <a:p>
            <a:r>
              <a:rPr lang="en-US" dirty="0" smtClean="0"/>
              <a:t>$30 paperback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429000" y="4343400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414 pages</a:t>
            </a:r>
          </a:p>
          <a:p>
            <a:r>
              <a:rPr lang="en-US" dirty="0"/>
              <a:t>8.5” x 11”</a:t>
            </a:r>
          </a:p>
          <a:p>
            <a:r>
              <a:rPr lang="en-US" dirty="0" smtClean="0"/>
              <a:t>$30 paperback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553200" y="4361155"/>
            <a:ext cx="2133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378 pages</a:t>
            </a:r>
          </a:p>
          <a:p>
            <a:r>
              <a:rPr lang="en-US" dirty="0" smtClean="0"/>
              <a:t>8.5</a:t>
            </a:r>
            <a:r>
              <a:rPr lang="en-US" dirty="0"/>
              <a:t>” x 11”</a:t>
            </a:r>
          </a:p>
          <a:p>
            <a:r>
              <a:rPr lang="en-US" dirty="0" smtClean="0"/>
              <a:t>$30 paperback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5791200"/>
            <a:ext cx="8001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From an emeritus music professor who had spent 20+ years on the translation—</a:t>
            </a:r>
            <a:br>
              <a:rPr lang="en-US" i="1" dirty="0" smtClean="0"/>
            </a:br>
            <a:r>
              <a:rPr lang="en-US" i="1" dirty="0" smtClean="0"/>
              <a:t>with no real hopes of getting it published.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val="3610292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2563145"/>
              </p:ext>
            </p:extLst>
          </p:nvPr>
        </p:nvGraphicFramePr>
        <p:xfrm>
          <a:off x="156269" y="381000"/>
          <a:ext cx="4415731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5" name="Acrobat Document" r:id="rId3" imgW="7768440" imgH="10058400" progId="AcroExch.Document.7">
                  <p:embed/>
                </p:oleObj>
              </mc:Choice>
              <mc:Fallback>
                <p:oleObj name="Acrobat Document" r:id="rId3" imgW="7768440" imgH="10058400" progId="AcroExch.Document.7">
                  <p:embed/>
                  <p:pic>
                    <p:nvPicPr>
                      <p:cNvPr id="0" name="Picture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269" y="381000"/>
                        <a:ext cx="4415731" cy="57150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accent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881449"/>
              </p:ext>
            </p:extLst>
          </p:nvPr>
        </p:nvGraphicFramePr>
        <p:xfrm>
          <a:off x="4575871" y="381000"/>
          <a:ext cx="4415729" cy="571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86" name="Acrobat Document" r:id="rId5" imgW="7768440" imgH="10058400" progId="AcroExch.Document.7">
                  <p:embed/>
                </p:oleObj>
              </mc:Choice>
              <mc:Fallback>
                <p:oleObj name="Acrobat Document" r:id="rId5" imgW="7768440" imgH="10058400" progId="AcroExch.Document.7">
                  <p:embed/>
                  <p:pic>
                    <p:nvPicPr>
                      <p:cNvPr id="0" name="Picture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5871" y="381000"/>
                        <a:ext cx="4415729" cy="57150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accent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81000" y="6248400"/>
            <a:ext cx="3962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Verso: Original German (</a:t>
            </a:r>
            <a:r>
              <a:rPr lang="en-US" sz="1600" dirty="0" err="1"/>
              <a:t>F</a:t>
            </a:r>
            <a:r>
              <a:rPr lang="en-US" sz="1600" dirty="0" err="1" smtClean="0"/>
              <a:t>raktur</a:t>
            </a:r>
            <a:r>
              <a:rPr lang="en-US" sz="1600" dirty="0" smtClean="0"/>
              <a:t>)</a:t>
            </a:r>
            <a:endParaRPr lang="en-US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4800600" y="6248400"/>
            <a:ext cx="40386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Recto: English translation with side notes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7163988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381000"/>
            <a:ext cx="4475019" cy="5791200"/>
          </a:xfrm>
          <a:prstGeom prst="rect">
            <a:avLst/>
          </a:prstGeom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381000"/>
            <a:ext cx="2638425" cy="173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5174942" y="2438400"/>
            <a:ext cx="3810000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Our (on-campus) Sheldon Museum of Art. </a:t>
            </a:r>
          </a:p>
          <a:p>
            <a:endParaRPr lang="en-US" sz="2800" dirty="0" smtClean="0"/>
          </a:p>
          <a:p>
            <a:r>
              <a:rPr lang="en-US" sz="2800" dirty="0" smtClean="0"/>
              <a:t>Online </a:t>
            </a:r>
            <a:r>
              <a:rPr lang="en-US" sz="2800" dirty="0" err="1" smtClean="0"/>
              <a:t>ebook</a:t>
            </a:r>
            <a:r>
              <a:rPr lang="en-US" sz="2800" dirty="0" smtClean="0"/>
              <a:t> &amp; </a:t>
            </a:r>
            <a:br>
              <a:rPr lang="en-US" sz="2800" dirty="0" smtClean="0"/>
            </a:br>
            <a:r>
              <a:rPr lang="en-US" sz="2800" dirty="0" smtClean="0"/>
              <a:t>on-demand printed catalogue of student-curated exhibition</a:t>
            </a:r>
            <a:endParaRPr lang="en-US" sz="2800" dirty="0"/>
          </a:p>
        </p:txBody>
      </p:sp>
      <p:sp>
        <p:nvSpPr>
          <p:cNvPr id="4" name="TextBox 3"/>
          <p:cNvSpPr txBox="1"/>
          <p:nvPr/>
        </p:nvSpPr>
        <p:spPr>
          <a:xfrm>
            <a:off x="838200" y="6324600"/>
            <a:ext cx="419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48 </a:t>
            </a:r>
            <a:r>
              <a:rPr lang="en-US" dirty="0" err="1" smtClean="0"/>
              <a:t>pp</a:t>
            </a:r>
            <a:r>
              <a:rPr lang="en-US" dirty="0" smtClean="0"/>
              <a:t> color, 8.5” x 11”, $29.95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1830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9981045"/>
              </p:ext>
            </p:extLst>
          </p:nvPr>
        </p:nvGraphicFramePr>
        <p:xfrm>
          <a:off x="228600" y="914400"/>
          <a:ext cx="8630380" cy="558502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00" name="Acrobat Document" r:id="rId3" imgW="15536880" imgH="10058400" progId="AcroExch.Document.7">
                  <p:embed/>
                </p:oleObj>
              </mc:Choice>
              <mc:Fallback>
                <p:oleObj name="Acrobat Document" r:id="rId3" imgW="15536880" imgH="10058400" progId="AcroExch.Document.7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914400"/>
                        <a:ext cx="8630380" cy="5585023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rgbClr val="385D8A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4" name="Straight Connector 3"/>
          <p:cNvCxnSpPr/>
          <p:nvPr/>
        </p:nvCxnSpPr>
        <p:spPr>
          <a:xfrm>
            <a:off x="4495800" y="914400"/>
            <a:ext cx="0" cy="5638800"/>
          </a:xfrm>
          <a:prstGeom prst="line">
            <a:avLst/>
          </a:prstGeom>
          <a:ln w="6350">
            <a:solidFill>
              <a:schemeClr val="accent1">
                <a:shade val="95000"/>
                <a:satMod val="105000"/>
                <a:alpha val="44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228600" y="304800"/>
            <a:ext cx="419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Sample spread (crossover)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845698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59280455"/>
              </p:ext>
            </p:extLst>
          </p:nvPr>
        </p:nvGraphicFramePr>
        <p:xfrm>
          <a:off x="334237" y="914400"/>
          <a:ext cx="8477979" cy="5486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4" name="Acrobat Document" r:id="rId3" imgW="15536880" imgH="10058400" progId="AcroExch.Document.7">
                  <p:embed/>
                </p:oleObj>
              </mc:Choice>
              <mc:Fallback>
                <p:oleObj name="Acrobat Document" r:id="rId3" imgW="15536880" imgH="10058400" progId="AcroExch.Document.7">
                  <p:embed/>
                  <p:pic>
                    <p:nvPicPr>
                      <p:cNvPr id="0" name="Picture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4237" y="914400"/>
                        <a:ext cx="8477979" cy="5486400"/>
                      </a:xfrm>
                      <a:prstGeom prst="rect">
                        <a:avLst/>
                      </a:prstGeom>
                      <a:noFill/>
                      <a:ln w="9525">
                        <a:solidFill>
                          <a:schemeClr val="accent1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304800" y="170895"/>
            <a:ext cx="4191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Sample spread (bleed)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23989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4572" y="457200"/>
            <a:ext cx="3898843" cy="585259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8229" y="457200"/>
            <a:ext cx="3844771" cy="585259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6877873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" y="362505"/>
            <a:ext cx="3979333" cy="5969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62505"/>
            <a:ext cx="3581400" cy="5969000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47228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248400" cy="1020762"/>
          </a:xfrm>
        </p:spPr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Peer Review ?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sz="2400" dirty="0" smtClean="0"/>
              <a:t>Our philosophy:  It’s not for everyone.</a:t>
            </a:r>
          </a:p>
          <a:p>
            <a:pPr>
              <a:spcBef>
                <a:spcPts val="1800"/>
              </a:spcBef>
            </a:pPr>
            <a:r>
              <a:rPr lang="en-US" sz="2400" dirty="0" smtClean="0"/>
              <a:t>Most of our books have been by senior faculty with no tenure issues.</a:t>
            </a:r>
          </a:p>
          <a:p>
            <a:pPr>
              <a:spcBef>
                <a:spcPts val="1800"/>
              </a:spcBef>
            </a:pPr>
            <a:r>
              <a:rPr lang="en-US" sz="2400" dirty="0" smtClean="0"/>
              <a:t>We may ask for an outside opinion or recommendation, but full peer review </a:t>
            </a:r>
            <a:r>
              <a:rPr lang="en-US" sz="2400" u="sng" dirty="0" smtClean="0"/>
              <a:t>of books</a:t>
            </a:r>
            <a:r>
              <a:rPr lang="en-US" sz="2400" dirty="0" smtClean="0"/>
              <a:t> is expensive and time-consuming and of questionable value.</a:t>
            </a:r>
          </a:p>
          <a:p>
            <a:pPr>
              <a:spcBef>
                <a:spcPts val="1800"/>
              </a:spcBef>
            </a:pPr>
            <a:r>
              <a:rPr lang="en-US" sz="2400" dirty="0" smtClean="0"/>
              <a:t>We do offer a peer-review option, but it’s an “author pays” proposition ($400); no requests yet.</a:t>
            </a:r>
          </a:p>
          <a:p>
            <a:pPr>
              <a:spcBef>
                <a:spcPts val="1800"/>
              </a:spcBef>
            </a:pPr>
            <a:r>
              <a:rPr lang="en-US" sz="2400" dirty="0" smtClean="0"/>
              <a:t>If you do want to do peer-review, I suggest asking your local university press for a copy of their questionnaire or form to use as a  guide, and adapting it as needed. Sometimes faculty may go overboard in suggesting what another scholar ought to do.</a:t>
            </a:r>
            <a:endParaRPr lang="en-US" sz="2400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2650" y="152400"/>
            <a:ext cx="2781300" cy="1647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55109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>
                <a:solidFill>
                  <a:srgbClr val="C00000"/>
                </a:solidFill>
              </a:rPr>
              <a:t>Why we do not push Creative Commons</a:t>
            </a:r>
            <a:endParaRPr lang="en-US" sz="3600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 don’t want to try to convince authors to give away their rights to control re-use, re-distribution, and derivatives.</a:t>
            </a:r>
            <a:br>
              <a:rPr lang="en-US" dirty="0" smtClean="0"/>
            </a:br>
            <a:endParaRPr lang="en-US" sz="1600" dirty="0" smtClean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I don’t see that the world needs the power to re-post, re-publish, or re-purpose our authors’ content without consultation or permission.</a:t>
            </a:r>
            <a:endParaRPr lang="en-US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533400" y="13716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5334000"/>
            <a:ext cx="3305175" cy="1381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03599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60" y="3276600"/>
            <a:ext cx="4267200" cy="3283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>
            <a:normAutofit fontScale="90000"/>
          </a:bodyPr>
          <a:lstStyle/>
          <a:p>
            <a:pPr algn="l"/>
            <a:r>
              <a:rPr lang="en-US" dirty="0" smtClean="0"/>
              <a:t>It’s like . . .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77711" y="1334568"/>
            <a:ext cx="6447090" cy="1524000"/>
          </a:xfrm>
        </p:spPr>
        <p:txBody>
          <a:bodyPr>
            <a:normAutofit fontScale="92500"/>
          </a:bodyPr>
          <a:lstStyle/>
          <a:p>
            <a:pPr algn="r">
              <a:lnSpc>
                <a:spcPct val="125000"/>
              </a:lnSpc>
            </a:pPr>
            <a:r>
              <a:rPr lang="en-US" sz="3600" dirty="0" smtClean="0"/>
              <a:t>Why demand the cow, when you’re </a:t>
            </a:r>
            <a:br>
              <a:rPr lang="en-US" sz="3600" dirty="0" smtClean="0"/>
            </a:br>
            <a:r>
              <a:rPr lang="en-US" sz="3600" dirty="0" smtClean="0"/>
              <a:t>already getting the milk for free?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endParaRPr lang="en-US" sz="2400" dirty="0" smtClean="0"/>
          </a:p>
          <a:p>
            <a:endParaRPr lang="en-US" sz="24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533400" y="1066800"/>
            <a:ext cx="8229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ounded Rectangular Callout 6"/>
          <p:cNvSpPr/>
          <p:nvPr/>
        </p:nvSpPr>
        <p:spPr>
          <a:xfrm>
            <a:off x="1447800" y="1371600"/>
            <a:ext cx="6705600" cy="1447800"/>
          </a:xfrm>
          <a:prstGeom prst="wedgeRoundRectCallout">
            <a:avLst>
              <a:gd name="adj1" fmla="val -46050"/>
              <a:gd name="adj2" fmla="val 108542"/>
              <a:gd name="adj3" fmla="val 16667"/>
            </a:avLst>
          </a:prstGeom>
          <a:solidFill>
            <a:srgbClr val="EAD3C3">
              <a:alpha val="3400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841763" y="5914725"/>
            <a:ext cx="2895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(Or something like that.)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5162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Definition #2 = “</a:t>
            </a:r>
            <a:r>
              <a:rPr lang="en-US" b="1" dirty="0" err="1" smtClean="0">
                <a:solidFill>
                  <a:srgbClr val="C00000"/>
                </a:solidFill>
              </a:rPr>
              <a:t>Libre</a:t>
            </a:r>
            <a:r>
              <a:rPr lang="en-US" b="1" dirty="0" smtClean="0">
                <a:solidFill>
                  <a:srgbClr val="C00000"/>
                </a:solidFill>
              </a:rPr>
              <a:t> OA</a:t>
            </a:r>
            <a:r>
              <a:rPr lang="en-US" dirty="0" smtClean="0">
                <a:solidFill>
                  <a:srgbClr val="C00000"/>
                </a:solidFill>
              </a:rPr>
              <a:t>”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charset="0"/>
              <a:buNone/>
            </a:pPr>
            <a:r>
              <a:rPr lang="en-US" dirty="0" smtClean="0"/>
              <a:t>“Open access” means all the above plus:</a:t>
            </a:r>
          </a:p>
          <a:p>
            <a:pPr marL="0" indent="0">
              <a:buFont typeface="Arial" charset="0"/>
              <a:buNone/>
            </a:pPr>
            <a:endParaRPr lang="en-US" dirty="0" smtClean="0"/>
          </a:p>
          <a:p>
            <a:r>
              <a:rPr lang="en-US" b="1" dirty="0" smtClean="0"/>
              <a:t>Freedom</a:t>
            </a:r>
            <a:r>
              <a:rPr lang="en-US" dirty="0" smtClean="0"/>
              <a:t> to re-publish, re-use, </a:t>
            </a:r>
            <a:r>
              <a:rPr lang="en-US" dirty="0"/>
              <a:t>re-distribute, modify</a:t>
            </a:r>
            <a:r>
              <a:rPr lang="en-US" dirty="0" smtClean="0"/>
              <a:t>, re-package, make derivative works, etc.</a:t>
            </a:r>
          </a:p>
          <a:p>
            <a:pPr marL="0" indent="0">
              <a:buFont typeface="Arial" charset="0"/>
              <a:buNone/>
            </a:pPr>
            <a:endParaRPr lang="en-US" dirty="0" smtClean="0"/>
          </a:p>
          <a:p>
            <a:pPr marL="0" indent="0">
              <a:buFont typeface="Arial" charset="0"/>
              <a:buNone/>
            </a:pPr>
            <a:r>
              <a:rPr lang="en-US" sz="2400" i="1" dirty="0" smtClean="0"/>
              <a:t>(Owner retains nominal “copyright” but </a:t>
            </a:r>
            <a:br>
              <a:rPr lang="en-US" sz="2400" i="1" dirty="0" smtClean="0"/>
            </a:br>
            <a:r>
              <a:rPr lang="en-US" sz="2400" i="1" dirty="0" smtClean="0"/>
              <a:t>grants a </a:t>
            </a:r>
            <a:r>
              <a:rPr lang="en-US" sz="2400" b="1" i="1" dirty="0" smtClean="0"/>
              <a:t>Creative Commons license </a:t>
            </a:r>
            <a:r>
              <a:rPr lang="en-US" sz="2400" i="1" dirty="0" smtClean="0"/>
              <a:t>that </a:t>
            </a:r>
            <a:br>
              <a:rPr lang="en-US" sz="2400" i="1" dirty="0" smtClean="0"/>
            </a:br>
            <a:r>
              <a:rPr lang="en-US" sz="2400" i="1" dirty="0" smtClean="0"/>
              <a:t>permits all other uses subject only to </a:t>
            </a:r>
            <a:br>
              <a:rPr lang="en-US" sz="2400" i="1" dirty="0" smtClean="0"/>
            </a:br>
            <a:r>
              <a:rPr lang="en-US" sz="2400" i="1" dirty="0" smtClean="0"/>
              <a:t>attribution requirement.)</a:t>
            </a:r>
          </a:p>
        </p:txBody>
      </p:sp>
      <p:pic>
        <p:nvPicPr>
          <p:cNvPr id="512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2042" y="4114800"/>
            <a:ext cx="2908108" cy="2266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609600" y="1447800"/>
            <a:ext cx="7924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58532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Out of step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105400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We do not use Creative Commons licenses.</a:t>
            </a:r>
          </a:p>
          <a:p>
            <a:r>
              <a:rPr lang="en-US" dirty="0" smtClean="0"/>
              <a:t>We do not insist on peer review.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spcBef>
                <a:spcPts val="2400"/>
              </a:spcBef>
              <a:buNone/>
            </a:pPr>
            <a:r>
              <a:rPr lang="en-US" dirty="0" smtClean="0"/>
              <a:t>But we feel we are doing what is best for us and for our authors.</a:t>
            </a:r>
            <a:endParaRPr lang="en-US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7255" y="2785929"/>
            <a:ext cx="2719873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685800" y="1295400"/>
            <a:ext cx="7772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6746904" y="4191000"/>
            <a:ext cx="17526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Disqualifies us for DOAB, OASPA, et al.</a:t>
            </a:r>
            <a:endParaRPr lang="en-US" dirty="0"/>
          </a:p>
        </p:txBody>
      </p:sp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2967038"/>
            <a:ext cx="1223962" cy="1223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ounded Rectangle 5"/>
          <p:cNvSpPr/>
          <p:nvPr/>
        </p:nvSpPr>
        <p:spPr>
          <a:xfrm>
            <a:off x="6400800" y="2785929"/>
            <a:ext cx="2057400" cy="2514600"/>
          </a:xfrm>
          <a:prstGeom prst="roundRect">
            <a:avLst/>
          </a:prstGeom>
          <a:solidFill>
            <a:schemeClr val="bg2">
              <a:alpha val="39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442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743200"/>
            <a:ext cx="8229600" cy="3382963"/>
          </a:xfrm>
        </p:spPr>
        <p:txBody>
          <a:bodyPr/>
          <a:lstStyle/>
          <a:p>
            <a:pPr algn="ctr"/>
            <a:r>
              <a:rPr lang="en-US" dirty="0" smtClean="0">
                <a:hlinkClick r:id="rId2"/>
              </a:rPr>
              <a:t>www.doabooks.org</a:t>
            </a:r>
            <a:r>
              <a:rPr lang="en-US" dirty="0" smtClean="0"/>
              <a:t> </a:t>
            </a:r>
          </a:p>
          <a:p>
            <a:r>
              <a:rPr lang="en-US" dirty="0" smtClean="0"/>
              <a:t>Requires:</a:t>
            </a:r>
          </a:p>
          <a:p>
            <a:pPr marL="514350" indent="-514350">
              <a:buAutoNum type="arabicPeriod"/>
            </a:pPr>
            <a:r>
              <a:rPr lang="en-US" dirty="0" smtClean="0"/>
              <a:t>Peer review of all publications</a:t>
            </a:r>
          </a:p>
          <a:p>
            <a:pPr marL="514350" indent="-514350">
              <a:buAutoNum type="arabicPeriod"/>
            </a:pPr>
            <a:r>
              <a:rPr lang="en-US" dirty="0" smtClean="0"/>
              <a:t>Creative Commons or equivalent licensing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685800"/>
            <a:ext cx="394335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53113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OASPA = Open Access </a:t>
            </a:r>
            <a:br>
              <a:rPr lang="en-US" dirty="0" smtClean="0"/>
            </a:br>
            <a:r>
              <a:rPr lang="en-US" dirty="0" smtClean="0"/>
              <a:t>Scholarly Publishers Association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81200"/>
            <a:ext cx="8229600" cy="4144963"/>
          </a:xfrm>
        </p:spPr>
        <p:txBody>
          <a:bodyPr>
            <a:norm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Includes “Gold OA” publishers PLOS, </a:t>
            </a:r>
            <a:r>
              <a:rPr lang="en-US" sz="2400" dirty="0" err="1" smtClean="0"/>
              <a:t>Hindawi</a:t>
            </a:r>
            <a:r>
              <a:rPr lang="en-US" sz="2400" dirty="0" smtClean="0"/>
              <a:t>, &amp; </a:t>
            </a:r>
            <a:r>
              <a:rPr lang="en-US" sz="2400" dirty="0" err="1" smtClean="0"/>
              <a:t>BioMed</a:t>
            </a:r>
            <a:r>
              <a:rPr lang="en-US" sz="2400" dirty="0" smtClean="0"/>
              <a:t> Central (Springer)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Also “Hybrid” publishers like Sage, Wiley, Oxford UP, Cambridge, Taylor &amp; Francis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Discipline/society-based publishers like Royal Society, Am Institute of Physics, Am Physical Society, Institute </a:t>
            </a:r>
            <a:r>
              <a:rPr lang="en-US" sz="2400" dirty="0"/>
              <a:t>of </a:t>
            </a:r>
            <a:r>
              <a:rPr lang="en-US" sz="2400" dirty="0" smtClean="0"/>
              <a:t>Physics Publishing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University &amp; Library publishers: Pittsburgh, California</a:t>
            </a:r>
            <a:r>
              <a:rPr lang="en-US" sz="2400" dirty="0"/>
              <a:t>, Utrecht, Lund, </a:t>
            </a:r>
            <a:r>
              <a:rPr lang="en-US" sz="2400" dirty="0" err="1"/>
              <a:t>Tromsø</a:t>
            </a:r>
            <a:endParaRPr lang="en-US" sz="24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609600" y="1752600"/>
            <a:ext cx="8001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33400" y="5943600"/>
            <a:ext cx="807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solidFill>
                  <a:srgbClr val="FF0000"/>
                </a:solidFill>
              </a:rPr>
              <a:t>“All articles or books shall be subjected to some form of peer-based review process.”</a:t>
            </a:r>
            <a:endParaRPr 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34928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There are some outright </a:t>
            </a:r>
            <a:br>
              <a:rPr lang="en-US" dirty="0" smtClean="0"/>
            </a:br>
            <a:r>
              <a:rPr lang="en-US" dirty="0" smtClean="0"/>
              <a:t>opponents of OA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3916363"/>
          </a:xfrm>
        </p:spPr>
        <p:txBody>
          <a:bodyPr/>
          <a:lstStyle/>
          <a:p>
            <a:r>
              <a:rPr lang="en-US" b="1" dirty="0" smtClean="0"/>
              <a:t>Association of American Publishers</a:t>
            </a:r>
          </a:p>
          <a:p>
            <a:r>
              <a:rPr lang="en-US" dirty="0" smtClean="0"/>
              <a:t>(lobbied against </a:t>
            </a:r>
            <a:r>
              <a:rPr lang="en-US" dirty="0" err="1" smtClean="0"/>
              <a:t>PubMed</a:t>
            </a:r>
            <a:r>
              <a:rPr lang="en-US" dirty="0" smtClean="0"/>
              <a:t> Central)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sz="1800" dirty="0" smtClean="0"/>
              <a:t>Not to be confused with </a:t>
            </a:r>
            <a:r>
              <a:rPr lang="en-US" sz="1800" i="1" dirty="0" smtClean="0"/>
              <a:t>Associated Artists Productions</a:t>
            </a:r>
            <a:endParaRPr lang="en-US" sz="1800" i="1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3733800"/>
            <a:ext cx="3733256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0600" y="4495800"/>
            <a:ext cx="2616200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Right Arrow 5"/>
          <p:cNvSpPr/>
          <p:nvPr/>
        </p:nvSpPr>
        <p:spPr>
          <a:xfrm>
            <a:off x="5715000" y="5791200"/>
            <a:ext cx="304800" cy="2286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609600" y="1905000"/>
            <a:ext cx="8001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525460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Anti-Open-Access offshoot of AAP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Partnership for Research Integrity in Science and Medicine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Formed by PSP (Professional &amp; Scholarly Publishing) chapter of AAP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To oppose adoption of NIH deposit requirement</a:t>
            </a:r>
          </a:p>
          <a:p>
            <a:pPr lvl="1">
              <a:buFont typeface="Arial" pitchFamily="34" charset="0"/>
              <a:buChar char="•"/>
            </a:pPr>
            <a:r>
              <a:rPr lang="en-US" dirty="0" smtClean="0"/>
              <a:t>Seems to have died out in 2008</a:t>
            </a:r>
            <a:endParaRPr lang="en-US" dirty="0"/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5486400"/>
            <a:ext cx="7115175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609600" y="1371600"/>
            <a:ext cx="8001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81800" cy="1143000"/>
          </a:xfrm>
        </p:spPr>
        <p:txBody>
          <a:bodyPr/>
          <a:lstStyle/>
          <a:p>
            <a:r>
              <a:rPr lang="en-US" dirty="0" smtClean="0"/>
              <a:t>Copyright Clearance Center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/>
          </a:bodyPr>
          <a:lstStyle/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A not-for-profit corporation—not to be confused with a charity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An agency that sets and collects fees for publishers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Gets a 15% commission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Funded “fair use” lawsuit against Georgia State Univ.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US" sz="2400" dirty="0" smtClean="0"/>
              <a:t>Typical fee for electronic course reserve = $0.45 per page per student</a:t>
            </a:r>
          </a:p>
          <a:p>
            <a:pPr lvl="1">
              <a:buFont typeface="Courier New" pitchFamily="49" charset="0"/>
              <a:buChar char="o"/>
            </a:pPr>
            <a:r>
              <a:rPr lang="en-US" sz="2400" dirty="0" smtClean="0"/>
              <a:t>20 students × 20 pages </a:t>
            </a:r>
            <a:r>
              <a:rPr lang="en-US" sz="2400" dirty="0"/>
              <a:t>× </a:t>
            </a:r>
            <a:r>
              <a:rPr lang="en-US" sz="2400" dirty="0" smtClean="0"/>
              <a:t> .45 = $180.</a:t>
            </a:r>
          </a:p>
          <a:p>
            <a:pPr lvl="1">
              <a:buFont typeface="Courier New" pitchFamily="49" charset="0"/>
              <a:buChar char="o"/>
            </a:pPr>
            <a:r>
              <a:rPr lang="en-US" sz="2400" dirty="0" smtClean="0"/>
              <a:t>200 students </a:t>
            </a:r>
            <a:r>
              <a:rPr lang="en-US" sz="2400" dirty="0"/>
              <a:t>× </a:t>
            </a:r>
            <a:r>
              <a:rPr lang="en-US" sz="2400" dirty="0" smtClean="0"/>
              <a:t>20 pages </a:t>
            </a:r>
            <a:r>
              <a:rPr lang="en-US" sz="2400" dirty="0"/>
              <a:t>×</a:t>
            </a:r>
            <a:r>
              <a:rPr lang="en-US" sz="2400" dirty="0" smtClean="0"/>
              <a:t> .45 = $1,800.</a:t>
            </a:r>
          </a:p>
          <a:p>
            <a:pPr lvl="1">
              <a:buFont typeface="Courier New" pitchFamily="49" charset="0"/>
              <a:buChar char="o"/>
            </a:pPr>
            <a:r>
              <a:rPr lang="en-US" sz="2400" dirty="0" smtClean="0"/>
              <a:t>2,000 students </a:t>
            </a:r>
            <a:r>
              <a:rPr lang="en-US" sz="2400" dirty="0"/>
              <a:t>× 20 pages × .45 = $</a:t>
            </a:r>
            <a:r>
              <a:rPr lang="en-US" sz="2400" dirty="0" smtClean="0"/>
              <a:t>18,000.</a:t>
            </a:r>
          </a:p>
          <a:p>
            <a:pPr lvl="1">
              <a:buFont typeface="Courier New" pitchFamily="49" charset="0"/>
              <a:buChar char="o"/>
            </a:pPr>
            <a:r>
              <a:rPr lang="en-US" sz="2400" dirty="0" smtClean="0"/>
              <a:t>200,000 students × </a:t>
            </a:r>
            <a:r>
              <a:rPr lang="en-US" sz="2400" dirty="0"/>
              <a:t>20 pages × .45 = $</a:t>
            </a:r>
            <a:r>
              <a:rPr lang="en-US" sz="2400" dirty="0" smtClean="0"/>
              <a:t>1.8 million</a:t>
            </a:r>
            <a:endParaRPr lang="en-US" sz="2400" dirty="0"/>
          </a:p>
          <a:p>
            <a:pPr lvl="1">
              <a:buFont typeface="Courier New" pitchFamily="49" charset="0"/>
              <a:buChar char="o"/>
            </a:pPr>
            <a:endParaRPr lang="en-US" sz="2400" dirty="0"/>
          </a:p>
          <a:p>
            <a:pPr lvl="1">
              <a:buFont typeface="Courier New" pitchFamily="49" charset="0"/>
              <a:buChar char="o"/>
            </a:pPr>
            <a:endParaRPr lang="en-US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304800"/>
            <a:ext cx="1739547" cy="751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533400" y="1447800"/>
            <a:ext cx="8153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55021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MOOC = Massive Open Online Courses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373563"/>
          </a:xfrm>
        </p:spPr>
        <p:txBody>
          <a:bodyPr/>
          <a:lstStyle/>
          <a:p>
            <a:r>
              <a:rPr lang="en-US" dirty="0"/>
              <a:t>In the </a:t>
            </a:r>
            <a:r>
              <a:rPr lang="en-US" dirty="0" smtClean="0"/>
              <a:t>fall </a:t>
            </a:r>
            <a:r>
              <a:rPr lang="en-US" dirty="0"/>
              <a:t>of 2011 Stanford University launched 3 courses, each of which had an enrollment of about 100,000</a:t>
            </a:r>
            <a:r>
              <a:rPr lang="en-US" dirty="0" smtClean="0"/>
              <a:t>.</a:t>
            </a:r>
          </a:p>
          <a:p>
            <a:pPr algn="r"/>
            <a:r>
              <a:rPr lang="en-US" dirty="0"/>
              <a:t>--</a:t>
            </a:r>
            <a:r>
              <a:rPr lang="en-US" i="1" dirty="0"/>
              <a:t>NY Times</a:t>
            </a:r>
            <a:r>
              <a:rPr lang="en-US" dirty="0"/>
              <a:t>, July 17, 2012 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4343400"/>
            <a:ext cx="32004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533400" y="1600200"/>
            <a:ext cx="8077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34893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This will represent either: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400"/>
            <a:ext cx="8229600" cy="4068763"/>
          </a:xfrm>
        </p:spPr>
        <p:txBody>
          <a:bodyPr/>
          <a:lstStyle/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 need for open access scholarly </a:t>
            </a:r>
            <a:br>
              <a:rPr lang="en-US" dirty="0" smtClean="0"/>
            </a:br>
            <a:r>
              <a:rPr lang="en-US" dirty="0" smtClean="0"/>
              <a:t>and educational materials, such as</a:t>
            </a:r>
            <a:br>
              <a:rPr lang="en-US" dirty="0" smtClean="0"/>
            </a:br>
            <a:r>
              <a:rPr lang="en-US" dirty="0" smtClean="0"/>
              <a:t>e-textbooks, or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 smtClean="0"/>
          </a:p>
          <a:p>
            <a:pPr marL="514350" indent="-514350">
              <a:buFont typeface="+mj-lt"/>
              <a:buAutoNum type="arabicParenR"/>
            </a:pPr>
            <a:r>
              <a:rPr lang="en-US" dirty="0" smtClean="0"/>
              <a:t>A massive windfall for some </a:t>
            </a:r>
            <a:br>
              <a:rPr lang="en-US" dirty="0" smtClean="0"/>
            </a:br>
            <a:r>
              <a:rPr lang="en-US" dirty="0" smtClean="0"/>
              <a:t>commercial publishers.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4267200"/>
            <a:ext cx="1828800" cy="2171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5" name="Straight Connector 4"/>
          <p:cNvCxnSpPr/>
          <p:nvPr/>
        </p:nvCxnSpPr>
        <p:spPr>
          <a:xfrm>
            <a:off x="762000" y="1524000"/>
            <a:ext cx="7467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1624940"/>
            <a:ext cx="1847850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76838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Radicalism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25000"/>
              </a:lnSpc>
            </a:pPr>
            <a:r>
              <a:rPr lang="en-US" sz="3600" i="1" dirty="0"/>
              <a:t>"What constitutes a republic is the total destruction of everything that stands in opposition to it."</a:t>
            </a:r>
            <a:r>
              <a:rPr lang="en-US" sz="3600" dirty="0"/>
              <a:t> </a:t>
            </a:r>
            <a:r>
              <a:rPr lang="en-US" sz="3600" dirty="0" smtClean="0"/>
              <a:t/>
            </a:r>
            <a:br>
              <a:rPr lang="en-US" sz="3600" dirty="0" smtClean="0"/>
            </a:br>
            <a:endParaRPr lang="en-US" sz="3600" dirty="0" smtClean="0"/>
          </a:p>
          <a:p>
            <a:pPr algn="r"/>
            <a:r>
              <a:rPr lang="en-US" dirty="0" smtClean="0"/>
              <a:t>– Louis Antoine de Saint-Just </a:t>
            </a:r>
            <a:br>
              <a:rPr lang="en-US" dirty="0" smtClean="0"/>
            </a:br>
            <a:r>
              <a:rPr lang="en-US" dirty="0" smtClean="0"/>
              <a:t>(</a:t>
            </a:r>
            <a:r>
              <a:rPr lang="en-US" dirty="0"/>
              <a:t>1767-1794</a:t>
            </a:r>
            <a:r>
              <a:rPr lang="en-US" dirty="0" smtClean="0"/>
              <a:t>)</a:t>
            </a:r>
            <a:endParaRPr lang="en-US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3990488"/>
            <a:ext cx="1981200" cy="24873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6" name="Straight Connector 5"/>
          <p:cNvCxnSpPr/>
          <p:nvPr/>
        </p:nvCxnSpPr>
        <p:spPr>
          <a:xfrm>
            <a:off x="762000" y="1371600"/>
            <a:ext cx="7848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93650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630362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I don’t think you have to </a:t>
            </a:r>
            <a:br>
              <a:rPr lang="en-US" dirty="0" smtClean="0"/>
            </a:br>
            <a:r>
              <a:rPr lang="en-US" dirty="0" smtClean="0"/>
              <a:t>destroy the </a:t>
            </a:r>
            <a:r>
              <a:rPr lang="en-US" dirty="0" err="1" smtClean="0"/>
              <a:t>Elseviers</a:t>
            </a:r>
            <a:r>
              <a:rPr lang="en-US" dirty="0" smtClean="0"/>
              <a:t> 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90800"/>
            <a:ext cx="5867400" cy="3535363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You just need to make the academic market unprofitable for them.</a:t>
            </a:r>
          </a:p>
          <a:p>
            <a:endParaRPr lang="en-US" dirty="0" smtClean="0"/>
          </a:p>
          <a:p>
            <a:r>
              <a:rPr lang="en-US" dirty="0" smtClean="0"/>
              <a:t>Then they will depart on their own accord. They have no deep commitment to scholarship </a:t>
            </a:r>
            <a:r>
              <a:rPr lang="en-US" i="1" dirty="0" smtClean="0"/>
              <a:t>per se.</a:t>
            </a:r>
            <a:endParaRPr lang="en-US" i="1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304800"/>
            <a:ext cx="2209800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 l="3855" t="4752" r="3855" b="4752"/>
          <a:stretch>
            <a:fillRect/>
          </a:stretch>
        </p:blipFill>
        <p:spPr bwMode="auto">
          <a:xfrm>
            <a:off x="6644640" y="2758440"/>
            <a:ext cx="2188846" cy="1741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Connector 4"/>
          <p:cNvCxnSpPr/>
          <p:nvPr/>
        </p:nvCxnSpPr>
        <p:spPr>
          <a:xfrm>
            <a:off x="533400" y="2133600"/>
            <a:ext cx="5715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52704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C00000"/>
                </a:solidFill>
              </a:rPr>
              <a:t>Creative Commons “licenses”</a:t>
            </a:r>
          </a:p>
        </p:txBody>
      </p:sp>
      <p:sp>
        <p:nvSpPr>
          <p:cNvPr id="6147" name="Content Placeholder 2"/>
          <p:cNvSpPr>
            <a:spLocks noGrp="1"/>
          </p:cNvSpPr>
          <p:nvPr>
            <p:ph idx="1"/>
          </p:nvPr>
        </p:nvSpPr>
        <p:spPr>
          <a:xfrm>
            <a:off x="457200" y="2971800"/>
            <a:ext cx="8229600" cy="3154363"/>
          </a:xfrm>
        </p:spPr>
        <p:txBody>
          <a:bodyPr/>
          <a:lstStyle/>
          <a:p>
            <a:pPr marL="0" indent="-914400">
              <a:buFont typeface="Arial" charset="0"/>
              <a:buNone/>
            </a:pPr>
            <a:r>
              <a:rPr lang="en-US" smtClean="0"/>
              <a:t>BY = must credit original authors</a:t>
            </a:r>
          </a:p>
          <a:p>
            <a:pPr marL="0" indent="-914400">
              <a:buFont typeface="Arial" charset="0"/>
              <a:buNone/>
            </a:pPr>
            <a:r>
              <a:rPr lang="en-US" smtClean="0"/>
              <a:t>NC = non-commercial uses only (though what </a:t>
            </a:r>
            <a:br>
              <a:rPr lang="en-US" smtClean="0"/>
            </a:br>
            <a:r>
              <a:rPr lang="en-US" smtClean="0"/>
              <a:t>	exactly is included/prohibited is unclear).</a:t>
            </a:r>
          </a:p>
          <a:p>
            <a:pPr marL="0" indent="-914400">
              <a:buFont typeface="Arial" charset="0"/>
              <a:buNone/>
            </a:pPr>
            <a:r>
              <a:rPr lang="en-US" smtClean="0"/>
              <a:t>SA = share alike: subsequent re-uses must apply </a:t>
            </a:r>
            <a:br>
              <a:rPr lang="en-US" smtClean="0"/>
            </a:br>
            <a:r>
              <a:rPr lang="en-US" smtClean="0"/>
              <a:t>	same CC license</a:t>
            </a:r>
          </a:p>
        </p:txBody>
      </p:sp>
      <p:pic>
        <p:nvPicPr>
          <p:cNvPr id="614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1447800"/>
            <a:ext cx="3619500" cy="1266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31780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3916362"/>
          </a:xfrm>
        </p:spPr>
        <p:txBody>
          <a:bodyPr>
            <a:normAutofit/>
          </a:bodyPr>
          <a:lstStyle/>
          <a:p>
            <a:r>
              <a:rPr lang="en-US" dirty="0" smtClean="0"/>
              <a:t>Can we separate scholarship from the profit economy?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486400"/>
            <a:ext cx="8229600" cy="914400"/>
          </a:xfrm>
        </p:spPr>
        <p:txBody>
          <a:bodyPr/>
          <a:lstStyle/>
          <a:p>
            <a:pPr algn="ctr"/>
            <a:r>
              <a:rPr lang="en-US" dirty="0" smtClean="0"/>
              <a:t> Or must it always be monetized?</a:t>
            </a:r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33800" y="2667000"/>
            <a:ext cx="17811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9200" y="2971800"/>
            <a:ext cx="2428875" cy="18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5000" y="2743200"/>
            <a:ext cx="1943100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44762"/>
          </a:xfrm>
        </p:spPr>
        <p:txBody>
          <a:bodyPr>
            <a:normAutofit/>
          </a:bodyPr>
          <a:lstStyle/>
          <a:p>
            <a:pPr>
              <a:lnSpc>
                <a:spcPct val="125000"/>
              </a:lnSpc>
            </a:pPr>
            <a:r>
              <a:rPr lang="en-US" dirty="0" smtClean="0"/>
              <a:t>Will the academy take back control of its own intellectual production?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0"/>
            <a:ext cx="8229600" cy="1554163"/>
          </a:xfrm>
        </p:spPr>
        <p:txBody>
          <a:bodyPr/>
          <a:lstStyle/>
          <a:p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3048000"/>
            <a:ext cx="2466975" cy="184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34200" y="2743200"/>
            <a:ext cx="1752600" cy="260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29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05200" y="4876800"/>
            <a:ext cx="2543175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Lightning Bolt 7"/>
          <p:cNvSpPr/>
          <p:nvPr/>
        </p:nvSpPr>
        <p:spPr>
          <a:xfrm flipV="1">
            <a:off x="5334000" y="3886200"/>
            <a:ext cx="1371600" cy="914400"/>
          </a:xfrm>
          <a:prstGeom prst="lightningBolt">
            <a:avLst/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Lightning Bolt 8"/>
          <p:cNvSpPr/>
          <p:nvPr/>
        </p:nvSpPr>
        <p:spPr>
          <a:xfrm flipH="1" flipV="1">
            <a:off x="2514600" y="3886200"/>
            <a:ext cx="1524000" cy="990600"/>
          </a:xfrm>
          <a:prstGeom prst="lightningBolt">
            <a:avLst/>
          </a:prstGeom>
          <a:solidFill>
            <a:srgbClr val="FFFF00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935162"/>
          </a:xfrm>
        </p:spPr>
        <p:txBody>
          <a:bodyPr/>
          <a:lstStyle/>
          <a:p>
            <a:r>
              <a:rPr lang="en-US" dirty="0" smtClean="0"/>
              <a:t>Will libraries lead the way?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828278"/>
            <a:ext cx="5181600" cy="3420122"/>
          </a:xfrm>
        </p:spPr>
        <p:txBody>
          <a:bodyPr>
            <a:noAutofit/>
          </a:bodyPr>
          <a:lstStyle/>
          <a:p>
            <a:pPr lvl="1">
              <a:buNone/>
            </a:pPr>
            <a:r>
              <a:rPr lang="en-US" dirty="0" smtClean="0"/>
              <a:t>           2013 </a:t>
            </a:r>
            <a:br>
              <a:rPr lang="en-US" dirty="0" smtClean="0"/>
            </a:br>
            <a:r>
              <a:rPr lang="en-US" dirty="0" smtClean="0"/>
              <a:t>+          40 years in wilderness </a:t>
            </a:r>
            <a:br>
              <a:rPr lang="en-US" dirty="0" smtClean="0"/>
            </a:br>
            <a:r>
              <a:rPr lang="en-US" sz="1000" dirty="0" smtClean="0"/>
              <a:t/>
            </a:r>
            <a:br>
              <a:rPr lang="en-US" sz="1000" dirty="0" smtClean="0"/>
            </a:br>
            <a:r>
              <a:rPr lang="en-US" dirty="0" smtClean="0"/>
              <a:t>=     2053</a:t>
            </a:r>
          </a:p>
          <a:p>
            <a:endParaRPr lang="en-US" sz="2800" dirty="0"/>
          </a:p>
          <a:p>
            <a:r>
              <a:rPr lang="en-US" sz="2400" dirty="0" smtClean="0"/>
              <a:t>That may be the time-frame it takes.</a:t>
            </a:r>
            <a:endParaRPr lang="en-US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1200" y="2819400"/>
            <a:ext cx="3000375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Straight Connector 4"/>
          <p:cNvCxnSpPr/>
          <p:nvPr/>
        </p:nvCxnSpPr>
        <p:spPr>
          <a:xfrm>
            <a:off x="685800" y="1828800"/>
            <a:ext cx="8001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1676400" y="3810000"/>
            <a:ext cx="914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pPr algn="l"/>
            <a:r>
              <a:rPr lang="en-US" dirty="0" smtClean="0"/>
              <a:t>But,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</p:spPr>
        <p:txBody>
          <a:bodyPr/>
          <a:lstStyle/>
          <a:p>
            <a:pPr>
              <a:spcBef>
                <a:spcPts val="0"/>
              </a:spcBef>
            </a:pPr>
            <a:r>
              <a:rPr lang="en-US" dirty="0" smtClean="0"/>
              <a:t>“I have been to the mountaintop.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  I have seen the Promised Land.</a:t>
            </a:r>
          </a:p>
          <a:p>
            <a:pPr>
              <a:spcBef>
                <a:spcPts val="0"/>
              </a:spcBef>
            </a:pPr>
            <a:r>
              <a:rPr lang="en-US" dirty="0" smtClean="0"/>
              <a:t>  I </a:t>
            </a:r>
            <a:r>
              <a:rPr lang="en-US" dirty="0"/>
              <a:t>may not get there with you. </a:t>
            </a:r>
            <a:endParaRPr lang="en-US" dirty="0" smtClean="0"/>
          </a:p>
          <a:p>
            <a:pPr>
              <a:spcBef>
                <a:spcPts val="0"/>
              </a:spcBef>
            </a:pPr>
            <a:r>
              <a:rPr lang="en-US" dirty="0" smtClean="0"/>
              <a:t>  But </a:t>
            </a:r>
            <a:r>
              <a:rPr lang="en-US" dirty="0"/>
              <a:t>I want you to know tonight, that we,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     as </a:t>
            </a:r>
            <a:r>
              <a:rPr lang="en-US" dirty="0"/>
              <a:t>a </a:t>
            </a:r>
            <a:r>
              <a:rPr lang="en-US" dirty="0" smtClean="0"/>
              <a:t>people</a:t>
            </a:r>
            <a:r>
              <a:rPr lang="en-US" dirty="0"/>
              <a:t>, will get to the Promised Land”</a:t>
            </a: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304800"/>
            <a:ext cx="2543175" cy="1790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7281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" y="4038600"/>
            <a:ext cx="1335094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67000" y="4038600"/>
            <a:ext cx="255270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943600" y="3886200"/>
            <a:ext cx="1905000" cy="186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914400" y="5943600"/>
            <a:ext cx="78486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Milk           +                   Honey        +           Unlimited access to</a:t>
            </a:r>
            <a:br>
              <a:rPr lang="en-US" sz="2400" dirty="0" smtClean="0"/>
            </a:br>
            <a:r>
              <a:rPr lang="en-US" sz="2400" dirty="0" smtClean="0"/>
              <a:t>                                                                                scholarship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66746048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8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981200"/>
            <a:ext cx="3247541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083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43600" y="2133600"/>
            <a:ext cx="1600200" cy="3367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105400" y="1600200"/>
            <a:ext cx="3429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latin typeface="Comic Sans MS" pitchFamily="66" charset="0"/>
              </a:rPr>
              <a:t>TAKE QUESTIONS</a:t>
            </a:r>
            <a:endParaRPr lang="en-US" sz="2400" b="1" dirty="0">
              <a:latin typeface="Comic Sans MS" pitchFamily="66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4572000" y="0"/>
            <a:ext cx="0" cy="8077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533400" y="365179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solidFill>
                  <a:srgbClr val="7030A0"/>
                </a:solidFill>
              </a:rPr>
              <a:t>Notes to self:</a:t>
            </a:r>
            <a:endParaRPr lang="en-US" i="1" dirty="0">
              <a:solidFill>
                <a:srgbClr val="7030A0"/>
              </a:solidFill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Contact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 smtClean="0"/>
              <a:t>Paul </a:t>
            </a:r>
            <a:r>
              <a:rPr lang="en-US" b="1" dirty="0" err="1" smtClean="0"/>
              <a:t>Royster</a:t>
            </a:r>
            <a:endParaRPr lang="en-US" b="1" dirty="0" smtClean="0"/>
          </a:p>
          <a:p>
            <a:r>
              <a:rPr lang="en-US" dirty="0" smtClean="0"/>
              <a:t>Scholarly Communications</a:t>
            </a:r>
          </a:p>
          <a:p>
            <a:r>
              <a:rPr lang="en-US" dirty="0" smtClean="0"/>
              <a:t>University of Nebraska-Lincoln Libraries</a:t>
            </a:r>
          </a:p>
          <a:p>
            <a:r>
              <a:rPr lang="en-US" dirty="0" smtClean="0"/>
              <a:t>PO Box 884100</a:t>
            </a:r>
          </a:p>
          <a:p>
            <a:r>
              <a:rPr lang="en-US" dirty="0" smtClean="0"/>
              <a:t>Lincoln NE 68588-4100</a:t>
            </a:r>
          </a:p>
          <a:p>
            <a:endParaRPr lang="en-US" dirty="0" smtClean="0"/>
          </a:p>
          <a:p>
            <a:r>
              <a:rPr lang="en-US" dirty="0" smtClean="0"/>
              <a:t>402 472-3628</a:t>
            </a:r>
          </a:p>
          <a:p>
            <a:endParaRPr lang="en-US" dirty="0" smtClean="0"/>
          </a:p>
          <a:p>
            <a:r>
              <a:rPr lang="en-US" dirty="0" smtClean="0">
                <a:hlinkClick r:id="rId2"/>
              </a:rPr>
              <a:t>proyster@unl.edu</a:t>
            </a:r>
            <a:endParaRPr lang="en-US" dirty="0" smtClean="0"/>
          </a:p>
          <a:p>
            <a:r>
              <a:rPr lang="en-US" dirty="0" smtClean="0">
                <a:hlinkClick r:id="rId3"/>
              </a:rPr>
              <a:t>http://digitalcommons.unl.edu</a:t>
            </a:r>
            <a:r>
              <a:rPr lang="en-US" dirty="0" smtClean="0"/>
              <a:t> </a:t>
            </a:r>
          </a:p>
          <a:p>
            <a:r>
              <a:rPr lang="en-US" dirty="0" smtClean="0">
                <a:hlinkClick r:id="rId4"/>
              </a:rPr>
              <a:t>http://digitalcommons.unl.edu/zeabook/</a:t>
            </a:r>
            <a:r>
              <a:rPr lang="en-US" dirty="0" smtClean="0"/>
              <a:t> </a:t>
            </a:r>
          </a:p>
          <a:p>
            <a:endParaRPr lang="en-US" dirty="0"/>
          </a:p>
        </p:txBody>
      </p:sp>
      <p:pic>
        <p:nvPicPr>
          <p:cNvPr id="94210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1295400"/>
            <a:ext cx="2143125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1" name="Picture 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43400" y="3048000"/>
            <a:ext cx="2267049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212" name="Picture 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72275" y="4495800"/>
            <a:ext cx="2371725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" name="Straight Connector 7"/>
          <p:cNvCxnSpPr/>
          <p:nvPr/>
        </p:nvCxnSpPr>
        <p:spPr>
          <a:xfrm>
            <a:off x="533400" y="1219200"/>
            <a:ext cx="8153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4215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620000" y="228600"/>
            <a:ext cx="1030026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1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69242" y="457200"/>
            <a:ext cx="4279434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381000" y="4743271"/>
            <a:ext cx="6858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>
                <a:latin typeface="Comic Sans MS" pitchFamily="66" charset="0"/>
              </a:rPr>
              <a:t>Thank you.</a:t>
            </a:r>
          </a:p>
          <a:p>
            <a:r>
              <a:rPr lang="en-US" sz="3600" dirty="0" smtClean="0">
                <a:latin typeface="Comic Sans MS" pitchFamily="66" charset="0"/>
              </a:rPr>
              <a:t>Thank you very much!</a:t>
            </a:r>
            <a:endParaRPr lang="en-US" sz="3600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2032</TotalTime>
  <Words>2712</Words>
  <Application>Microsoft Macintosh PowerPoint</Application>
  <PresentationFormat>On-screen Show (4:3)</PresentationFormat>
  <Paragraphs>404</Paragraphs>
  <Slides>96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96</vt:i4>
      </vt:variant>
    </vt:vector>
  </HeadingPairs>
  <TitlesOfParts>
    <vt:vector size="98" baseType="lpstr">
      <vt:lpstr>Office Theme</vt:lpstr>
      <vt:lpstr>Acrobat Document</vt:lpstr>
      <vt:lpstr>Open Access Publishing— An Opinionated,  Non-Canonical Tour</vt:lpstr>
      <vt:lpstr>What is “open access publishing”?</vt:lpstr>
      <vt:lpstr>First, the easy part: Publishing is …</vt:lpstr>
      <vt:lpstr>So, …</vt:lpstr>
      <vt:lpstr>It’s like …</vt:lpstr>
      <vt:lpstr>The knottier issue is …</vt:lpstr>
      <vt:lpstr>Definition #1 = “Gratis OA”</vt:lpstr>
      <vt:lpstr>Definition #2 = “Libre OA”</vt:lpstr>
      <vt:lpstr>Creative Commons “licenses”</vt:lpstr>
      <vt:lpstr>creativecommons.org </vt:lpstr>
      <vt:lpstr>The “Libre OA” definition</vt:lpstr>
      <vt:lpstr>Academic text authors</vt:lpstr>
      <vt:lpstr>So, “Gratis” or “Libre” ?</vt:lpstr>
      <vt:lpstr>The difference in the 2 definitions</vt:lpstr>
      <vt:lpstr>There are two recognized  business models  of Open Access</vt:lpstr>
      <vt:lpstr>Model #1: </vt:lpstr>
      <vt:lpstr>Model #2: </vt:lpstr>
      <vt:lpstr>Most successful:</vt:lpstr>
      <vt:lpstr>Most leading Open Access journals are</vt:lpstr>
      <vt:lpstr>“Hybrids”</vt:lpstr>
      <vt:lpstr>My beef with  Gold and Hybrid OA:</vt:lpstr>
      <vt:lpstr>Questions:</vt:lpstr>
      <vt:lpstr>There are already </vt:lpstr>
      <vt:lpstr>PowerPoint Presentation</vt:lpstr>
      <vt:lpstr>Green Gratis OA Publishers</vt:lpstr>
      <vt:lpstr>Green Libre Library OA Publishers</vt:lpstr>
      <vt:lpstr>Green Gratis Monograph Publishers</vt:lpstr>
      <vt:lpstr>How does Open Access define itself?</vt:lpstr>
      <vt:lpstr>This may suggest …</vt:lpstr>
      <vt:lpstr>But …</vt:lpstr>
      <vt:lpstr> </vt:lpstr>
      <vt:lpstr>To me, this was like the expulsion from Eden.</vt:lpstr>
      <vt:lpstr>But I got over it. …</vt:lpstr>
      <vt:lpstr>We have supported and promoted “open access” for 8 years</vt:lpstr>
      <vt:lpstr>The Online Dictionary of Invertebrate Zoology </vt:lpstr>
      <vt:lpstr>PowerPoint Presentation</vt:lpstr>
      <vt:lpstr>200,000 clicks later, we had 950 pages of this:</vt:lpstr>
      <vt:lpstr>Posted online September 6, 2005  http://digitalcommons.unl.edu/onlinedictinvertzoology/ </vt:lpstr>
      <vt:lpstr>2007</vt:lpstr>
      <vt:lpstr>PowerPoint Presentation</vt:lpstr>
      <vt:lpstr>Early American Texts Project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“On a blustery spring day in Lubbock, Texas, in 1981  . . 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So, we were starting to get a fair number of book projects,  and I said to the Dean:</vt:lpstr>
      <vt:lpstr>And so, Zea Books was born:</vt:lpstr>
      <vt:lpstr>We put together an Advisory Board</vt:lpstr>
      <vt:lpstr>Our Mission</vt:lpstr>
      <vt:lpstr>Our Terms (1-page agreement)</vt:lpstr>
      <vt:lpstr>PowerPoint Presentation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Peer Review ?</vt:lpstr>
      <vt:lpstr>Why we do not push Creative Commons</vt:lpstr>
      <vt:lpstr>It’s like . . . </vt:lpstr>
      <vt:lpstr>Out of step</vt:lpstr>
      <vt:lpstr>PowerPoint Presentation</vt:lpstr>
      <vt:lpstr>OASPA = Open Access  Scholarly Publishers Association</vt:lpstr>
      <vt:lpstr>There are some outright  opponents of OA</vt:lpstr>
      <vt:lpstr>Anti-Open-Access offshoot of AAP</vt:lpstr>
      <vt:lpstr>Copyright Clearance Center</vt:lpstr>
      <vt:lpstr>MOOC = Massive Open Online Courses</vt:lpstr>
      <vt:lpstr>This will represent either:</vt:lpstr>
      <vt:lpstr>Radicalism</vt:lpstr>
      <vt:lpstr>I don’t think you have to  destroy the Elseviers …</vt:lpstr>
      <vt:lpstr>Can we separate scholarship from the profit economy?  </vt:lpstr>
      <vt:lpstr>Will the academy take back control of its own intellectual production?</vt:lpstr>
      <vt:lpstr>Will libraries lead the way?</vt:lpstr>
      <vt:lpstr>But,</vt:lpstr>
      <vt:lpstr>PowerPoint Presentation</vt:lpstr>
      <vt:lpstr>Contact</vt:lpstr>
      <vt:lpstr>PowerPoint Presentation</vt:lpstr>
    </vt:vector>
  </TitlesOfParts>
  <Company>University of Nebraska - Libraries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Open Access Publishing—An Opinionated Tour</dc:title>
  <dc:creator>Paul Royster</dc:creator>
  <cp:lastModifiedBy>Emily Zegers</cp:lastModifiedBy>
  <cp:revision>114</cp:revision>
  <dcterms:created xsi:type="dcterms:W3CDTF">2013-01-18T16:44:15Z</dcterms:created>
  <dcterms:modified xsi:type="dcterms:W3CDTF">2013-02-12T14:14:26Z</dcterms:modified>
</cp:coreProperties>
</file>