
<file path=[Content_Types].xml><?xml version="1.0" encoding="utf-8"?>
<Types xmlns="http://schemas.openxmlformats.org/package/2006/content-types">
  <Default Extension="xml" ContentType="application/xml"/>
  <Default Extension="jpeg" ContentType="image/jpeg"/>
  <Default Extension="jpg" ContentType="image/jpeg"/>
  <Default Extension="rels" ContentType="application/vnd.openxmlformats-package.relationships+xml"/>
  <Default Extension="gif" ContentType="image/gif"/>
  <Default Extension="bin" ContentType="application/vnd.openxmlformats-officedocument.presentationml.printerSettings"/>
  <Default Extension="png" ContentType="image/p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5" Type="http://schemas.openxmlformats.org/officeDocument/2006/relationships/custom-properties" Target="docProps/custom.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4356" r:id="rId1"/>
  </p:sldMasterIdLst>
  <p:notesMasterIdLst>
    <p:notesMasterId r:id="rId51"/>
  </p:notesMasterIdLst>
  <p:sldIdLst>
    <p:sldId id="313" r:id="rId2"/>
    <p:sldId id="427" r:id="rId3"/>
    <p:sldId id="428" r:id="rId4"/>
    <p:sldId id="423" r:id="rId5"/>
    <p:sldId id="471" r:id="rId6"/>
    <p:sldId id="500" r:id="rId7"/>
    <p:sldId id="464" r:id="rId8"/>
    <p:sldId id="524" r:id="rId9"/>
    <p:sldId id="469" r:id="rId10"/>
    <p:sldId id="498" r:id="rId11"/>
    <p:sldId id="473" r:id="rId12"/>
    <p:sldId id="344" r:id="rId13"/>
    <p:sldId id="499" r:id="rId14"/>
    <p:sldId id="527" r:id="rId15"/>
    <p:sldId id="528" r:id="rId16"/>
    <p:sldId id="529" r:id="rId17"/>
    <p:sldId id="509" r:id="rId18"/>
    <p:sldId id="501" r:id="rId19"/>
    <p:sldId id="526" r:id="rId20"/>
    <p:sldId id="492" r:id="rId21"/>
    <p:sldId id="502" r:id="rId22"/>
    <p:sldId id="503" r:id="rId23"/>
    <p:sldId id="504" r:id="rId24"/>
    <p:sldId id="512" r:id="rId25"/>
    <p:sldId id="513" r:id="rId26"/>
    <p:sldId id="510" r:id="rId27"/>
    <p:sldId id="507" r:id="rId28"/>
    <p:sldId id="508" r:id="rId29"/>
    <p:sldId id="496" r:id="rId30"/>
    <p:sldId id="497" r:id="rId31"/>
    <p:sldId id="432" r:id="rId32"/>
    <p:sldId id="440" r:id="rId33"/>
    <p:sldId id="417" r:id="rId34"/>
    <p:sldId id="494" r:id="rId35"/>
    <p:sldId id="444" r:id="rId36"/>
    <p:sldId id="518" r:id="rId37"/>
    <p:sldId id="519" r:id="rId38"/>
    <p:sldId id="483" r:id="rId39"/>
    <p:sldId id="447" r:id="rId40"/>
    <p:sldId id="530" r:id="rId41"/>
    <p:sldId id="442" r:id="rId42"/>
    <p:sldId id="521" r:id="rId43"/>
    <p:sldId id="484" r:id="rId44"/>
    <p:sldId id="445" r:id="rId45"/>
    <p:sldId id="516" r:id="rId46"/>
    <p:sldId id="514" r:id="rId47"/>
    <p:sldId id="487" r:id="rId48"/>
    <p:sldId id="355" r:id="rId49"/>
    <p:sldId id="522" r:id="rId5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CCFFFF"/>
    <a:srgbClr val="002952"/>
    <a:srgbClr val="A71A61"/>
    <a:srgbClr val="4F1838"/>
    <a:srgbClr val="202F67"/>
    <a:srgbClr val="0A2147"/>
    <a:srgbClr val="1C306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18" autoAdjust="0"/>
    <p:restoredTop sz="85799" autoAdjust="0"/>
  </p:normalViewPr>
  <p:slideViewPr>
    <p:cSldViewPr>
      <p:cViewPr>
        <p:scale>
          <a:sx n="66" d="100"/>
          <a:sy n="66" d="100"/>
        </p:scale>
        <p:origin x="-2120" y="-944"/>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259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slide" Target="slides/slide49.xml"/><Relationship Id="rId51" Type="http://schemas.openxmlformats.org/officeDocument/2006/relationships/notesMaster" Target="notesMasters/notesMaster1.xml"/><Relationship Id="rId52" Type="http://schemas.openxmlformats.org/officeDocument/2006/relationships/printerSettings" Target="printerSettings/printerSettings1.bin"/><Relationship Id="rId53" Type="http://schemas.openxmlformats.org/officeDocument/2006/relationships/presProps" Target="presProps.xml"/><Relationship Id="rId54" Type="http://schemas.openxmlformats.org/officeDocument/2006/relationships/viewProps" Target="viewProps.xml"/><Relationship Id="rId55" Type="http://schemas.openxmlformats.org/officeDocument/2006/relationships/theme" Target="theme/theme1.xml"/><Relationship Id="rId56"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slide" Target="slides/slide46.xml"/><Relationship Id="rId48" Type="http://schemas.openxmlformats.org/officeDocument/2006/relationships/slide" Target="slides/slide47.xml"/><Relationship Id="rId49" Type="http://schemas.openxmlformats.org/officeDocument/2006/relationships/slide" Target="slides/slide48.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wrap="square" lIns="91440" tIns="45720" rIns="91440" bIns="45720" numCol="1" anchor="t" anchorCtr="0" compatLnSpc="1">
            <a:prstTxWarp prst="textNoShape">
              <a:avLst/>
            </a:prstTxWarp>
          </a:bodyPr>
          <a:lstStyle>
            <a:lvl1pPr>
              <a:defRPr sz="1200">
                <a:latin typeface="Arial" pitchFamily="-109" charset="0"/>
                <a:ea typeface="Arial" pitchFamily="-109" charset="0"/>
                <a:cs typeface="Arial" pitchFamily="-109" charset="0"/>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pPr>
              <a:defRPr/>
            </a:pPr>
            <a:fld id="{B56A6A84-B631-4CEF-8E90-323E22CB0AEC}" type="datetime1">
              <a:rPr lang="en-US"/>
              <a:pPr>
                <a:defRPr/>
              </a:pPr>
              <a:t>2/12/13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wrap="square" lIns="91440" tIns="45720" rIns="91440" bIns="45720" numCol="1" anchor="ctr" anchorCtr="0" compatLnSpc="1">
            <a:prstTxWarp prst="textNoShape">
              <a:avLst/>
            </a:prstTxWarp>
          </a:bodyP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wrap="square" lIns="91440" tIns="45720" rIns="91440" bIns="45720" numCol="1" anchor="b" anchorCtr="0" compatLnSpc="1">
            <a:prstTxWarp prst="textNoShape">
              <a:avLst/>
            </a:prstTxWarp>
          </a:bodyPr>
          <a:lstStyle>
            <a:lvl1pPr>
              <a:defRPr sz="1200">
                <a:latin typeface="Arial" pitchFamily="-109" charset="0"/>
                <a:ea typeface="Arial" pitchFamily="-109" charset="0"/>
                <a:cs typeface="Arial" pitchFamily="-109" charset="0"/>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pPr>
              <a:defRPr/>
            </a:pPr>
            <a:fld id="{598C5230-CA07-48A5-B897-A7B28AF12E97}" type="slidenum">
              <a:rPr lang="en-US"/>
              <a:pPr>
                <a:defRPr/>
              </a:pPr>
              <a:t>‹#›</a:t>
            </a:fld>
            <a:endParaRPr lang="en-US"/>
          </a:p>
        </p:txBody>
      </p:sp>
    </p:spTree>
    <p:extLst>
      <p:ext uri="{BB962C8B-B14F-4D97-AF65-F5344CB8AC3E}">
        <p14:creationId xmlns:p14="http://schemas.microsoft.com/office/powerpoint/2010/main" val="3635633529"/>
      </p:ext>
    </p:extLst>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ＭＳ Ｐゴシック" pitchFamily="-110"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pitchFamily="-110"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8.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Slide Image Placeholder 1"/>
          <p:cNvSpPr>
            <a:spLocks noGrp="1" noRot="1" noChangeAspect="1" noTextEdit="1"/>
          </p:cNvSpPr>
          <p:nvPr>
            <p:ph type="sldImg"/>
          </p:nvPr>
        </p:nvSpPr>
        <p:spPr bwMode="auto">
          <a:noFill/>
          <a:ln>
            <a:solidFill>
              <a:srgbClr val="000000"/>
            </a:solidFill>
            <a:miter lim="800000"/>
            <a:headEnd/>
            <a:tailEnd/>
          </a:ln>
        </p:spPr>
      </p:sp>
      <p:sp>
        <p:nvSpPr>
          <p:cNvPr id="41987" name="Notes Placeholder 2"/>
          <p:cNvSpPr>
            <a:spLocks noGrp="1"/>
          </p:cNvSpPr>
          <p:nvPr>
            <p:ph type="body" idx="1"/>
          </p:nvPr>
        </p:nvSpPr>
        <p:spPr bwMode="auto">
          <a:noFill/>
        </p:spPr>
        <p:txBody>
          <a:bodyPr/>
          <a:lstStyle/>
          <a:p>
            <a:endParaRPr lang="en-US" smtClean="0">
              <a:latin typeface="Lucida Grande" pitchFamily="-109" charset="0"/>
              <a:ea typeface="ＭＳ Ｐゴシック" pitchFamily="-109" charset="-128"/>
            </a:endParaRPr>
          </a:p>
        </p:txBody>
      </p:sp>
      <p:sp>
        <p:nvSpPr>
          <p:cNvPr id="41988" name="Slide Number Placeholder 3"/>
          <p:cNvSpPr>
            <a:spLocks noGrp="1"/>
          </p:cNvSpPr>
          <p:nvPr>
            <p:ph type="sldNum" sz="quarter" idx="5"/>
          </p:nvPr>
        </p:nvSpPr>
        <p:spPr bwMode="auto">
          <a:noFill/>
          <a:ln>
            <a:miter lim="800000"/>
            <a:headEnd/>
            <a:tailEnd/>
          </a:ln>
        </p:spPr>
        <p:txBody>
          <a:bodyPr/>
          <a:lstStyle/>
          <a:p>
            <a:fld id="{EEDC9CF3-6E76-4D5E-A5D0-93786F08D6BD}"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11</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p:spPr>
      </p:sp>
      <p:sp>
        <p:nvSpPr>
          <p:cNvPr id="59395" name="Notes Placeholder 2"/>
          <p:cNvSpPr>
            <a:spLocks noGrp="1"/>
          </p:cNvSpPr>
          <p:nvPr>
            <p:ph type="body" idx="1"/>
          </p:nvPr>
        </p:nvSpPr>
        <p:spPr bwMode="auto">
          <a:noFill/>
        </p:spPr>
        <p:txBody>
          <a:bodyPr/>
          <a:lstStyle/>
          <a:p>
            <a:r>
              <a:rPr lang="en-US" sz="1600" dirty="0" smtClean="0">
                <a:latin typeface="Lucida Bright" pitchFamily="-109" charset="0"/>
                <a:ea typeface="ＭＳ Ｐゴシック" pitchFamily="-109" charset="-128"/>
              </a:rPr>
              <a:t>The final disruptive force we invite you to consider is the Open Movement itself.  </a:t>
            </a:r>
          </a:p>
          <a:p>
            <a:r>
              <a:rPr lang="en-US" sz="1600" dirty="0" smtClean="0">
                <a:latin typeface="Lucida Bright" pitchFamily="-109" charset="0"/>
                <a:ea typeface="ＭＳ Ｐゴシック" pitchFamily="-109" charset="-128"/>
              </a:rPr>
              <a:t>What I find most powerful in the entire movement to reform scholarly communications is the power of a few ideas that have emerged as truisms worth fighting for.  I’ll throw some of these ideas up here for your consideration. You’ll encounter them again during the day, so I won’t go into them here.  </a:t>
            </a:r>
          </a:p>
          <a:p>
            <a:r>
              <a:rPr lang="en-US" sz="1600" dirty="0" smtClean="0">
                <a:latin typeface="Lucida Bright" pitchFamily="-109" charset="0"/>
                <a:ea typeface="ＭＳ Ｐゴシック" pitchFamily="-109" charset="-128"/>
              </a:rPr>
              <a:t>Some are deeply rooted in the ethics and values of our profession.  Others are rooted in practical reality because they offer a more effective and efficient way to advance knowledge and discovery.  All promise something better for scholars, universities, and societies as a whole.  </a:t>
            </a:r>
            <a:endParaRPr lang="en-US" dirty="0" smtClean="0">
              <a:ea typeface="ＭＳ Ｐゴシック" pitchFamily="-109" charset="-128"/>
            </a:endParaRPr>
          </a:p>
        </p:txBody>
      </p:sp>
      <p:sp>
        <p:nvSpPr>
          <p:cNvPr id="59396" name="Slide Number Placeholder 3"/>
          <p:cNvSpPr>
            <a:spLocks noGrp="1"/>
          </p:cNvSpPr>
          <p:nvPr>
            <p:ph type="sldNum" sz="quarter" idx="5"/>
          </p:nvPr>
        </p:nvSpPr>
        <p:spPr bwMode="auto">
          <a:noFill/>
          <a:ln>
            <a:miter lim="800000"/>
            <a:headEnd/>
            <a:tailEnd/>
          </a:ln>
        </p:spPr>
        <p:txBody>
          <a:bodyPr/>
          <a:lstStyle/>
          <a:p>
            <a:fld id="{8D9E5BFF-E278-4166-B064-21D707E16A6C}" type="slidenum">
              <a:rPr lang="en-US" smtClean="0"/>
              <a:pPr/>
              <a:t>12</a:t>
            </a:fld>
            <a:endParaRPr 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en-US" b="1" smtClean="0"/>
              <a:t>5. </a:t>
            </a:r>
            <a:r>
              <a:rPr lang="en-US" smtClean="0"/>
              <a:t>One that contains or is a store of something specified</a:t>
            </a:r>
          </a:p>
          <a:p>
            <a:pPr eaLnBrk="1" hangingPunct="1">
              <a:spcBef>
                <a:spcPct val="0"/>
              </a:spcBef>
            </a:pPr>
            <a:endParaRPr lang="en-US" smtClean="0"/>
          </a:p>
        </p:txBody>
      </p:sp>
      <p:sp>
        <p:nvSpPr>
          <p:cNvPr id="114692"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E376AD3-A93D-42C2-B951-00C4810367E0}" type="slidenum">
              <a:rPr lang="en-US" smtClean="0"/>
              <a:pPr fontAlgn="base">
                <a:spcBef>
                  <a:spcPct val="0"/>
                </a:spcBef>
                <a:spcAft>
                  <a:spcPct val="0"/>
                </a:spcAft>
                <a:defRPr/>
              </a:pPr>
              <a:t>29</a:t>
            </a:fld>
            <a:endParaRPr 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31</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686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3686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2A7A51D5-51DA-4329-A11F-4714B063A1FA}" type="slidenum">
              <a:rPr lang="en-US" smtClean="0"/>
              <a:pPr eaLnBrk="1" hangingPunct="1"/>
              <a:t>32</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3994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50CAFB0C-7D4F-408C-A65D-FE0262F93864}" type="slidenum">
              <a:rPr lang="en-US" smtClean="0"/>
              <a:pPr eaLnBrk="1" hangingPunct="1"/>
              <a:t>33</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35</a:t>
            </a:fld>
            <a:endParaRPr 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fld id="{C9D471A1-D4B3-C14D-BE7E-B8FDE977FD29}" type="slidenum">
              <a:rPr lang="en-US" smtClean="0">
                <a:solidFill>
                  <a:prstClr val="black"/>
                </a:solidFill>
              </a:rPr>
              <a:pPr/>
              <a:t>36</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39</a:t>
            </a:fld>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41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nSpc>
                <a:spcPct val="90000"/>
              </a:lnSpc>
            </a:pPr>
            <a:r>
              <a:rPr lang="en-US" dirty="0" smtClean="0">
                <a:ea typeface="ＭＳ Ｐゴシック" pitchFamily="-109" charset="-128"/>
              </a:rPr>
              <a:t>A</a:t>
            </a:r>
            <a:r>
              <a:rPr lang="en-US" baseline="0" dirty="0" smtClean="0">
                <a:ea typeface="ＭＳ Ｐゴシック" pitchFamily="-109" charset="-128"/>
              </a:rPr>
              <a:t> favorite quote</a:t>
            </a:r>
            <a:endParaRPr lang="en-US" dirty="0" smtClean="0">
              <a:ea typeface="ＭＳ Ｐゴシック" pitchFamily="-109" charset="-128"/>
            </a:endParaRPr>
          </a:p>
        </p:txBody>
      </p:sp>
      <p:sp>
        <p:nvSpPr>
          <p:cNvPr id="4813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eaLnBrk="1" hangingPunct="1"/>
            <a:fld id="{2A9FD60E-82C8-45A0-B768-5A4EE148974A}" type="slidenum">
              <a:rPr lang="en-US" smtClean="0"/>
              <a:pPr eaLnBrk="1" hangingPunct="1"/>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eaLnBrk="1" hangingPunct="1"/>
            <a:fld id="{33FEE46B-5744-495A-9ECC-87F2B97AFE1B}" type="slidenum">
              <a:rPr lang="en-US" sz="1200" smtClean="0"/>
              <a:pPr eaLnBrk="1" hangingPunct="1"/>
              <a:t>42</a:t>
            </a:fld>
            <a:endParaRPr lang="en-US" sz="1200" smtClean="0"/>
          </a:p>
        </p:txBody>
      </p:sp>
      <p:sp>
        <p:nvSpPr>
          <p:cNvPr id="32771" name="Rectangle 1"/>
          <p:cNvSpPr>
            <a:spLocks noGrp="1" noRot="1" noChangeAspect="1" noChangeArrowheads="1" noTextEdit="1"/>
          </p:cNvSpPr>
          <p:nvPr>
            <p:ph type="sldImg"/>
          </p:nvPr>
        </p:nvSpPr>
        <p:spPr>
          <a:ln/>
        </p:spPr>
      </p:sp>
      <p:sp>
        <p:nvSpPr>
          <p:cNvPr id="32772" name="Rectangle 2"/>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lstStyle/>
          <a:p>
            <a:pPr eaLnBrk="1" hangingPunct="1">
              <a:lnSpc>
                <a:spcPct val="95000"/>
              </a:lnSpc>
              <a:spcBef>
                <a:spcPct val="0"/>
              </a:spcBef>
            </a:pPr>
            <a:r>
              <a:rPr lang="en-US" sz="1600" smtClean="0">
                <a:solidFill>
                  <a:srgbClr val="000000"/>
                </a:solidFill>
                <a:latin typeface="Arial" charset="0"/>
              </a:rPr>
              <a:t>Existing publishing models restrict rather than encourage free flow of information</a:t>
            </a:r>
          </a:p>
          <a:p>
            <a:pPr eaLnBrk="1" hangingPunct="1">
              <a:lnSpc>
                <a:spcPct val="95000"/>
              </a:lnSpc>
              <a:spcBef>
                <a:spcPct val="0"/>
              </a:spcBef>
            </a:pPr>
            <a:endParaRPr lang="en-US" sz="1600" smtClean="0">
              <a:solidFill>
                <a:srgbClr val="000000"/>
              </a:solidFill>
              <a:latin typeface="Arial" charset="0"/>
            </a:endParaRPr>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solidFill>
                  <a:srgbClr val="000000"/>
                </a:solidFill>
              </a:rPr>
              <a:t>Open science, blogs, open access</a:t>
            </a:r>
            <a:endParaRPr lang="en-US" sz="2800" smtClean="0"/>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solidFill>
                  <a:srgbClr val="000000"/>
                </a:solidFill>
              </a:rPr>
              <a:t>Access to CURRENT research</a:t>
            </a:r>
            <a:endParaRPr lang="en-US" sz="2800" smtClean="0"/>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solidFill>
                  <a:srgbClr val="000000"/>
                </a:solidFill>
              </a:rPr>
              <a:t>Note: not all new models are open!</a:t>
            </a:r>
          </a:p>
          <a:p>
            <a:pPr marL="857250" lvl="2" indent="-285750" eaLnBrk="1" hangingPunct="1">
              <a:lnSpc>
                <a:spcPct val="95000"/>
              </a:lnSpc>
              <a:spcBef>
                <a:spcPct val="0"/>
              </a:spcBef>
              <a:buClr>
                <a:srgbClr val="000000"/>
              </a:buClr>
              <a:buSzPct val="80000"/>
              <a:buFont typeface="Courier New" pitchFamily="49" charset="0"/>
              <a:buChar char="o"/>
            </a:pPr>
            <a:endParaRPr lang="en-US" sz="2800" smtClean="0">
              <a:solidFill>
                <a:srgbClr val="000000"/>
              </a:solidFill>
            </a:endParaRPr>
          </a:p>
          <a:p>
            <a:pPr marL="857250" lvl="2" indent="-285750" eaLnBrk="1" hangingPunct="1">
              <a:lnSpc>
                <a:spcPct val="95000"/>
              </a:lnSpc>
              <a:spcBef>
                <a:spcPct val="0"/>
              </a:spcBef>
              <a:buClr>
                <a:srgbClr val="000000"/>
              </a:buClr>
              <a:buSzPct val="80000"/>
              <a:buFont typeface="Courier New" pitchFamily="49" charset="0"/>
              <a:buNone/>
            </a:pPr>
            <a:r>
              <a:rPr lang="en-US" sz="2800" smtClean="0">
                <a:solidFill>
                  <a:srgbClr val="000000"/>
                </a:solidFill>
              </a:rPr>
              <a:t>Doing things that they couldn’t do before:</a:t>
            </a:r>
          </a:p>
          <a:p>
            <a:pPr marL="857250" lvl="2" indent="-285750" eaLnBrk="1" hangingPunct="1">
              <a:lnSpc>
                <a:spcPct val="95000"/>
              </a:lnSpc>
              <a:spcBef>
                <a:spcPct val="0"/>
              </a:spcBef>
              <a:buClr>
                <a:srgbClr val="000000"/>
              </a:buClr>
              <a:buSzPct val="80000"/>
              <a:buFont typeface="Courier New" pitchFamily="49" charset="0"/>
              <a:buNone/>
            </a:pPr>
            <a:endParaRPr lang="en-US" sz="2800" smtClean="0">
              <a:solidFill>
                <a:srgbClr val="000000"/>
              </a:solidFill>
            </a:endParaRPr>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t>Collaboration</a:t>
            </a:r>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t>Free flow of information</a:t>
            </a:r>
          </a:p>
          <a:p>
            <a:pPr marL="857250" lvl="2" indent="-285750" eaLnBrk="1" hangingPunct="1">
              <a:lnSpc>
                <a:spcPct val="95000"/>
              </a:lnSpc>
              <a:spcBef>
                <a:spcPct val="0"/>
              </a:spcBef>
              <a:buClr>
                <a:srgbClr val="000000"/>
              </a:buClr>
              <a:buSzPct val="80000"/>
              <a:buFont typeface="Courier New" pitchFamily="49" charset="0"/>
              <a:buChar char="o"/>
            </a:pPr>
            <a:r>
              <a:rPr lang="en-US" sz="2800" smtClean="0"/>
              <a:t>Supports distributed scholarship</a:t>
            </a:r>
          </a:p>
          <a:p>
            <a:pPr marL="857250" lvl="2" indent="-285750" eaLnBrk="1" hangingPunct="1">
              <a:lnSpc>
                <a:spcPct val="95000"/>
              </a:lnSpc>
              <a:spcBef>
                <a:spcPct val="0"/>
              </a:spcBef>
              <a:buClr>
                <a:srgbClr val="000000"/>
              </a:buClr>
              <a:buSzPct val="80000"/>
              <a:buFont typeface="Courier New" pitchFamily="49" charset="0"/>
              <a:buNone/>
            </a:pPr>
            <a:endParaRPr lang="en-US" sz="2800" smtClean="0"/>
          </a:p>
          <a:p>
            <a:pPr eaLnBrk="1" hangingPunct="1">
              <a:lnSpc>
                <a:spcPct val="95000"/>
              </a:lnSpc>
              <a:spcBef>
                <a:spcPct val="0"/>
              </a:spcBef>
            </a:pPr>
            <a:endParaRPr lang="en-US" sz="1600" smtClean="0">
              <a:solidFill>
                <a:srgbClr val="000000"/>
              </a:solidFill>
              <a:latin typeface="Arial" charset="0"/>
            </a:endParaRPr>
          </a:p>
          <a:p>
            <a:pPr eaLnBrk="1" hangingPunct="1">
              <a:lnSpc>
                <a:spcPct val="95000"/>
              </a:lnSpc>
              <a:spcBef>
                <a:spcPct val="0"/>
              </a:spcBef>
            </a:pPr>
            <a:endParaRPr lang="en-US" sz="1600" smtClean="0">
              <a:solidFill>
                <a:srgbClr val="000000"/>
              </a:solidFill>
              <a:latin typeface="Arial" charset="0"/>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44</a:t>
            </a:fld>
            <a:endParaRPr 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bwMode="auto">
          <a:noFill/>
          <a:ln>
            <a:solidFill>
              <a:srgbClr val="000000"/>
            </a:solidFill>
            <a:miter lim="800000"/>
            <a:headEnd/>
            <a:tailEnd/>
          </a:ln>
        </p:spPr>
      </p:sp>
      <p:sp>
        <p:nvSpPr>
          <p:cNvPr id="65539" name="Notes Placeholder 2"/>
          <p:cNvSpPr>
            <a:spLocks noGrp="1"/>
          </p:cNvSpPr>
          <p:nvPr>
            <p:ph type="body" idx="1"/>
          </p:nvPr>
        </p:nvSpPr>
        <p:spPr bwMode="auto">
          <a:noFill/>
        </p:spPr>
        <p:txBody>
          <a:bodyPr/>
          <a:lstStyle/>
          <a:p>
            <a:r>
              <a:rPr lang="en-US" smtClean="0">
                <a:ea typeface="ＭＳ Ｐゴシック" pitchFamily="-109" charset="-128"/>
              </a:rPr>
              <a:t>To help our libraries begin to build the capacity to……</a:t>
            </a:r>
          </a:p>
        </p:txBody>
      </p:sp>
      <p:sp>
        <p:nvSpPr>
          <p:cNvPr id="65540" name="Slide Number Placeholder 3"/>
          <p:cNvSpPr>
            <a:spLocks noGrp="1"/>
          </p:cNvSpPr>
          <p:nvPr>
            <p:ph type="sldNum" sz="quarter" idx="5"/>
          </p:nvPr>
        </p:nvSpPr>
        <p:spPr bwMode="auto">
          <a:noFill/>
          <a:ln>
            <a:miter lim="800000"/>
            <a:headEnd/>
            <a:tailEnd/>
          </a:ln>
        </p:spPr>
        <p:txBody>
          <a:bodyPr/>
          <a:lstStyle/>
          <a:p>
            <a:fld id="{59CDC074-8985-40B3-8BF4-4E13366AE614}" type="slidenum">
              <a:rPr lang="en-US" smtClean="0"/>
              <a:pPr/>
              <a:t>48</a:t>
            </a:fld>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bwMode="auto">
          <a:noFill/>
          <a:ln>
            <a:miter lim="800000"/>
            <a:headEnd/>
            <a:tailEnd/>
          </a:ln>
        </p:spPr>
        <p:txBody>
          <a:bodyPr/>
          <a:lstStyle/>
          <a:p>
            <a:fld id="{079BD6D5-E2E5-431E-853F-C4D7B5227E2E}" type="slidenum">
              <a:rPr lang="en-US" smtClean="0"/>
              <a:pPr/>
              <a:t>49</a:t>
            </a:fld>
            <a:endParaRPr lang="en-US" smtClean="0"/>
          </a:p>
        </p:txBody>
      </p:sp>
      <p:sp>
        <p:nvSpPr>
          <p:cNvPr id="66563" name="Rectangle 2"/>
          <p:cNvSpPr>
            <a:spLocks noGrp="1" noRot="1" noChangeAspect="1" noChangeArrowheads="1" noTextEdit="1"/>
          </p:cNvSpPr>
          <p:nvPr>
            <p:ph type="sldImg"/>
          </p:nvPr>
        </p:nvSpPr>
        <p:spPr bwMode="auto">
          <a:solidFill>
            <a:srgbClr val="FFFFFF"/>
          </a:solidFill>
          <a:ln>
            <a:solidFill>
              <a:srgbClr val="000000"/>
            </a:solidFill>
            <a:miter lim="800000"/>
            <a:headEnd/>
            <a:tailEnd/>
          </a:ln>
        </p:spPr>
      </p:sp>
      <p:sp>
        <p:nvSpPr>
          <p:cNvPr id="66564" name="Rectangle 3"/>
          <p:cNvSpPr>
            <a:spLocks noGrp="1" noChangeArrowheads="1"/>
          </p:cNvSpPr>
          <p:nvPr>
            <p:ph type="body" idx="1"/>
          </p:nvPr>
        </p:nvSpPr>
        <p:spPr bwMode="auto">
          <a:solidFill>
            <a:srgbClr val="FFFFFF"/>
          </a:solidFill>
          <a:ln>
            <a:solidFill>
              <a:srgbClr val="000000"/>
            </a:solidFill>
            <a:miter lim="800000"/>
            <a:headEnd/>
            <a:tailEnd/>
          </a:ln>
        </p:spPr>
        <p:txBody>
          <a:bodyPr lIns="89730" tIns="44865" rIns="89730" bIns="44865"/>
          <a:lstStyle/>
          <a:p>
            <a:pPr eaLnBrk="1" hangingPunct="1"/>
            <a:endParaRPr lang="en-US" smtClean="0">
              <a:ea typeface="ＭＳ Ｐゴシック" pitchFamily="-109" charset="-128"/>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argument here is that libraries run</a:t>
            </a:r>
            <a:r>
              <a:rPr lang="en-US" baseline="0" dirty="0" smtClean="0"/>
              <a:t> the same risk that Michael Nielsen sees for academic publishers. We have to engage our faculty in conversations around the changing scholarly communication environment, find ways to encourage their engagement in new models and changes, and find ways to talk through the </a:t>
            </a:r>
            <a:endParaRPr lang="en-US" dirty="0"/>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3</a:t>
            </a:fld>
            <a:endParaRPr lang="en-US"/>
          </a:p>
        </p:txBody>
      </p:sp>
    </p:spTree>
    <p:extLst>
      <p:ext uri="{BB962C8B-B14F-4D97-AF65-F5344CB8AC3E}">
        <p14:creationId xmlns:p14="http://schemas.microsoft.com/office/powerpoint/2010/main" val="1491407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EF051F2-8568-4BCD-83A6-6F9AEE1E2306}" type="slidenum">
              <a:rPr lang="en-US" smtClean="0"/>
              <a:pPr eaLnBrk="1" hangingPunct="1"/>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5</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endParaRPr lang="en-US" smtClean="0"/>
          </a:p>
        </p:txBody>
      </p:sp>
      <p:sp>
        <p:nvSpPr>
          <p:cNvPr id="4506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fld id="{7EF051F2-8568-4BCD-83A6-6F9AEE1E2306}" type="slidenum">
              <a:rPr lang="en-US" smtClean="0"/>
              <a:pPr eaLnBrk="1" hangingPunct="1"/>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a:lstStyle/>
          <a:p>
            <a:pPr>
              <a:lnSpc>
                <a:spcPct val="80000"/>
              </a:lnSpc>
            </a:pPr>
            <a:r>
              <a:rPr lang="en-US" sz="900" dirty="0" smtClean="0"/>
              <a:t>Competing needs and desires within and among the various systems. There will be winners and losers. </a:t>
            </a:r>
            <a:br>
              <a:rPr lang="en-US" sz="900" dirty="0" smtClean="0"/>
            </a:br>
            <a:endParaRPr lang="en-US" sz="900" dirty="0" smtClean="0"/>
          </a:p>
          <a:p>
            <a:pPr algn="l">
              <a:lnSpc>
                <a:spcPct val="80000"/>
              </a:lnSpc>
            </a:pPr>
            <a:r>
              <a:rPr lang="en-US" sz="900" dirty="0" smtClean="0"/>
              <a:t>Let’s take 5 minutes to talk about where</a:t>
            </a:r>
            <a:r>
              <a:rPr lang="en-US" sz="900" baseline="0" dirty="0" smtClean="0"/>
              <a:t> libraries fit in…?</a:t>
            </a:r>
            <a:endParaRPr lang="en-US" sz="900" dirty="0" smtClean="0"/>
          </a:p>
        </p:txBody>
      </p:sp>
      <p:sp>
        <p:nvSpPr>
          <p:cNvPr id="25603" name="Slide Number Placeholder 3"/>
          <p:cNvSpPr>
            <a:spLocks noGrp="1"/>
          </p:cNvSpPr>
          <p:nvPr>
            <p:ph type="sldNum" sz="quarter" idx="5"/>
          </p:nvPr>
        </p:nvSpPr>
        <p:spPr bwMode="auto">
          <a:noFill/>
          <a:ln>
            <a:miter lim="800000"/>
            <a:headEnd/>
            <a:tailEnd/>
          </a:ln>
        </p:spPr>
        <p:txBody>
          <a:bodyPr/>
          <a:lstStyle/>
          <a:p>
            <a:fld id="{C0C62A56-DBA5-41CD-BC47-AE11C5FED900}" type="slidenum">
              <a:rPr lang="en-US"/>
              <a:pPr/>
              <a:t>7</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My argument here is that libraries run</a:t>
            </a:r>
            <a:r>
              <a:rPr lang="en-US" baseline="0" dirty="0" smtClean="0"/>
              <a:t> the same risk that Michael Nielsen sees for academic publishers. We have to engage our faculty in conversations around the changing scholarly communication environment, find ways to encourage their engagement in new models and changes, and find ways to talk through the </a:t>
            </a:r>
            <a:endParaRPr lang="en-US" dirty="0"/>
          </a:p>
        </p:txBody>
      </p:sp>
      <p:sp>
        <p:nvSpPr>
          <p:cNvPr id="4" name="Slide Number Placeholder 3"/>
          <p:cNvSpPr>
            <a:spLocks noGrp="1"/>
          </p:cNvSpPr>
          <p:nvPr>
            <p:ph type="sldNum" sz="quarter" idx="10"/>
          </p:nvPr>
        </p:nvSpPr>
        <p:spPr/>
        <p:txBody>
          <a:bodyPr/>
          <a:lstStyle/>
          <a:p>
            <a:pPr>
              <a:defRPr/>
            </a:pPr>
            <a:fld id="{598C5230-CA07-48A5-B897-A7B28AF12E97}" type="slidenum">
              <a:rPr lang="en-US" smtClean="0"/>
              <a:pPr>
                <a:defRPr/>
              </a:pPr>
              <a:t>8</a:t>
            </a:fld>
            <a:endParaRPr lang="en-US"/>
          </a:p>
        </p:txBody>
      </p:sp>
    </p:spTree>
    <p:extLst>
      <p:ext uri="{BB962C8B-B14F-4D97-AF65-F5344CB8AC3E}">
        <p14:creationId xmlns:p14="http://schemas.microsoft.com/office/powerpoint/2010/main" val="1491407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Slide Image Placeholder 1"/>
          <p:cNvSpPr>
            <a:spLocks noGrp="1" noRot="1" noChangeAspect="1" noTextEdit="1"/>
          </p:cNvSpPr>
          <p:nvPr>
            <p:ph type="sldImg"/>
          </p:nvPr>
        </p:nvSpPr>
        <p:spPr bwMode="auto">
          <a:noFill/>
          <a:ln>
            <a:solidFill>
              <a:srgbClr val="000000"/>
            </a:solidFill>
            <a:miter lim="800000"/>
            <a:headEnd/>
            <a:tailEnd/>
          </a:ln>
        </p:spPr>
      </p:sp>
      <p:sp>
        <p:nvSpPr>
          <p:cNvPr id="25602" name="Notes Placeholder 2"/>
          <p:cNvSpPr>
            <a:spLocks noGrp="1"/>
          </p:cNvSpPr>
          <p:nvPr>
            <p:ph type="body" idx="1"/>
          </p:nvPr>
        </p:nvSpPr>
        <p:spPr bwMode="auto">
          <a:noFill/>
        </p:spPr>
        <p:txBody>
          <a:bodyPr/>
          <a:lstStyle/>
          <a:p>
            <a:pPr>
              <a:lnSpc>
                <a:spcPct val="80000"/>
              </a:lnSpc>
            </a:pPr>
            <a:r>
              <a:rPr lang="en-US" sz="900" dirty="0" smtClean="0"/>
              <a:t>Competing needs and desires within and among the various systems. There will be winners and losers. </a:t>
            </a:r>
            <a:br>
              <a:rPr lang="en-US" sz="900" dirty="0" smtClean="0"/>
            </a:br>
            <a:endParaRPr lang="en-US" sz="900" dirty="0" smtClean="0"/>
          </a:p>
          <a:p>
            <a:pPr algn="l">
              <a:lnSpc>
                <a:spcPct val="80000"/>
              </a:lnSpc>
            </a:pPr>
            <a:r>
              <a:rPr lang="en-US" sz="900" dirty="0" smtClean="0"/>
              <a:t>*Let’s take 5 minutes to talk about where</a:t>
            </a:r>
            <a:r>
              <a:rPr lang="en-US" sz="900" baseline="0" dirty="0" smtClean="0"/>
              <a:t> libraries fit in…?*</a:t>
            </a:r>
            <a:endParaRPr lang="en-US" sz="900" dirty="0" smtClean="0"/>
          </a:p>
        </p:txBody>
      </p:sp>
      <p:sp>
        <p:nvSpPr>
          <p:cNvPr id="25603" name="Slide Number Placeholder 3"/>
          <p:cNvSpPr>
            <a:spLocks noGrp="1"/>
          </p:cNvSpPr>
          <p:nvPr>
            <p:ph type="sldNum" sz="quarter" idx="5"/>
          </p:nvPr>
        </p:nvSpPr>
        <p:spPr bwMode="auto">
          <a:noFill/>
          <a:ln>
            <a:miter lim="800000"/>
            <a:headEnd/>
            <a:tailEnd/>
          </a:ln>
        </p:spPr>
        <p:txBody>
          <a:bodyPr/>
          <a:lstStyle/>
          <a:p>
            <a:fld id="{C0C62A56-DBA5-41CD-BC47-AE11C5FED900}" type="slidenum">
              <a:rPr lang="en-US"/>
              <a:pPr/>
              <a:t>9</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themeOverride" Target="../theme/themeOverride1.xml"/><Relationship Id="rId2"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Rectangle 9"/>
          <p:cNvSpPr/>
          <p:nvPr/>
        </p:nvSpPr>
        <p:spPr>
          <a:xfrm>
            <a:off x="7010400" y="152400"/>
            <a:ext cx="1981200" cy="6556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10"/>
          <p:cNvSpPr/>
          <p:nvPr/>
        </p:nvSpPr>
        <p:spPr>
          <a:xfrm>
            <a:off x="152400" y="153988"/>
            <a:ext cx="6705600" cy="6553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Subtitle 2"/>
          <p:cNvSpPr>
            <a:spLocks noGrp="1"/>
          </p:cNvSpPr>
          <p:nvPr>
            <p:ph type="subTitle" idx="1"/>
          </p:nvPr>
        </p:nvSpPr>
        <p:spPr>
          <a:xfrm>
            <a:off x="7010400" y="2052960"/>
            <a:ext cx="1981200" cy="1828800"/>
          </a:xfrm>
        </p:spPr>
        <p:txBody>
          <a:bodyPr anchor="ctr"/>
          <a:lstStyle>
            <a:lvl1pPr marL="0" indent="0" algn="l">
              <a:buNone/>
              <a:defRPr sz="1900">
                <a:solidFill>
                  <a:srgbClr val="FFFFFF"/>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13" name="Title 12"/>
          <p:cNvSpPr>
            <a:spLocks noGrp="1"/>
          </p:cNvSpPr>
          <p:nvPr>
            <p:ph type="title"/>
          </p:nvPr>
        </p:nvSpPr>
        <p:spPr>
          <a:xfrm>
            <a:off x="457200" y="2052960"/>
            <a:ext cx="6324600" cy="1828800"/>
          </a:xfrm>
        </p:spPr>
        <p:txBody>
          <a:bodyPr/>
          <a:lstStyle>
            <a:lvl1pPr algn="r">
              <a:defRPr sz="4200" spc="150" baseline="0"/>
            </a:lvl1pPr>
          </a:lstStyle>
          <a:p>
            <a:r>
              <a:rPr lang="en-US" smtClean="0"/>
              <a:t>Click to edit Master title style</a:t>
            </a:r>
            <a:endParaRPr lang="en-US" dirty="0"/>
          </a:p>
        </p:txBody>
      </p:sp>
      <p:sp>
        <p:nvSpPr>
          <p:cNvPr id="6" name="Date Placeholder 9"/>
          <p:cNvSpPr>
            <a:spLocks noGrp="1"/>
          </p:cNvSpPr>
          <p:nvPr>
            <p:ph type="dt" sz="half" idx="10"/>
          </p:nvPr>
        </p:nvSpPr>
        <p:spPr/>
        <p:txBody>
          <a:bodyPr/>
          <a:lstStyle>
            <a:lvl1pPr>
              <a:defRPr>
                <a:solidFill>
                  <a:schemeClr val="bg2"/>
                </a:solidFill>
              </a:defRPr>
            </a:lvl1pPr>
          </a:lstStyle>
          <a:p>
            <a:pPr>
              <a:defRPr/>
            </a:pPr>
            <a:endParaRPr lang="en-US"/>
          </a:p>
        </p:txBody>
      </p:sp>
      <p:sp>
        <p:nvSpPr>
          <p:cNvPr id="7" name="Slide Number Placeholder 10"/>
          <p:cNvSpPr>
            <a:spLocks noGrp="1"/>
          </p:cNvSpPr>
          <p:nvPr>
            <p:ph type="sldNum" sz="quarter" idx="11"/>
          </p:nvPr>
        </p:nvSpPr>
        <p:spPr/>
        <p:txBody>
          <a:bodyPr/>
          <a:lstStyle>
            <a:lvl1pPr>
              <a:defRPr>
                <a:solidFill>
                  <a:srgbClr val="FFFFFF"/>
                </a:solidFill>
              </a:defRPr>
            </a:lvl1pPr>
          </a:lstStyle>
          <a:p>
            <a:pPr>
              <a:defRPr/>
            </a:pPr>
            <a:fld id="{653C2068-963A-42DB-B3D1-63C020C2B4CB}" type="slidenum">
              <a:rPr lang="en-US"/>
              <a:pPr>
                <a:defRPr/>
              </a:pPr>
              <a:t>‹#›</a:t>
            </a:fld>
            <a:endParaRPr lang="en-US"/>
          </a:p>
        </p:txBody>
      </p:sp>
      <p:sp>
        <p:nvSpPr>
          <p:cNvPr id="8" name="Footer Placeholder 11"/>
          <p:cNvSpPr>
            <a:spLocks noGrp="1"/>
          </p:cNvSpPr>
          <p:nvPr>
            <p:ph type="ftr" sz="quarter" idx="12"/>
          </p:nvPr>
        </p:nvSpPr>
        <p:spPr/>
        <p:txBody>
          <a:bodyPr/>
          <a:lstStyle>
            <a:lvl1pPr>
              <a:defRPr>
                <a:solidFill>
                  <a:schemeClr val="bg2"/>
                </a:solidFill>
              </a:defRPr>
            </a:lvl1pPr>
          </a:lstStyle>
          <a:p>
            <a:pPr>
              <a:defRPr/>
            </a:pP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A7CE683C-6E5A-4617-8065-56B7ED0CFCC2}"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4" name="Rectangle 9"/>
          <p:cNvSpPr/>
          <p:nvPr/>
        </p:nvSpPr>
        <p:spPr>
          <a:xfrm>
            <a:off x="152400" y="147638"/>
            <a:ext cx="6705600" cy="65563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10"/>
          <p:cNvSpPr/>
          <p:nvPr/>
        </p:nvSpPr>
        <p:spPr>
          <a:xfrm>
            <a:off x="7010400" y="147638"/>
            <a:ext cx="1955800" cy="65563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Vertical Title 1"/>
          <p:cNvSpPr>
            <a:spLocks noGrp="1"/>
          </p:cNvSpPr>
          <p:nvPr>
            <p:ph type="title" orient="vert"/>
          </p:nvPr>
        </p:nvSpPr>
        <p:spPr>
          <a:xfrm>
            <a:off x="7162800" y="274638"/>
            <a:ext cx="1676400" cy="5851525"/>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Date Placeholder 3"/>
          <p:cNvSpPr>
            <a:spLocks noGrp="1"/>
          </p:cNvSpPr>
          <p:nvPr>
            <p:ph type="dt" sz="half" idx="10"/>
          </p:nvPr>
        </p:nvSpPr>
        <p:spPr/>
        <p:txBody>
          <a:bodyPr/>
          <a:lstStyle>
            <a:lvl1pPr>
              <a:defRPr/>
            </a:lvl1pPr>
          </a:lstStyle>
          <a:p>
            <a:pPr>
              <a:defRPr/>
            </a:pPr>
            <a:endParaRPr lang="en-US"/>
          </a:p>
        </p:txBody>
      </p:sp>
      <p:sp>
        <p:nvSpPr>
          <p:cNvPr id="7" name="Footer Placeholder 4"/>
          <p:cNvSpPr>
            <a:spLocks noGrp="1"/>
          </p:cNvSpPr>
          <p:nvPr>
            <p:ph type="ftr" sz="quarter" idx="11"/>
          </p:nvPr>
        </p:nvSpPr>
        <p:spPr/>
        <p:txBody>
          <a:bodyPr/>
          <a:lstStyle>
            <a:lvl1pPr>
              <a:defRPr/>
            </a:lvl1pPr>
          </a:lstStyle>
          <a:p>
            <a:pPr>
              <a:defRPr/>
            </a:pPr>
            <a:endParaRPr lang="en-US"/>
          </a:p>
        </p:txBody>
      </p:sp>
      <p:sp>
        <p:nvSpPr>
          <p:cNvPr id="8" name="Slide Number Placeholder 5"/>
          <p:cNvSpPr>
            <a:spLocks noGrp="1"/>
          </p:cNvSpPr>
          <p:nvPr>
            <p:ph type="sldNum" sz="quarter" idx="12"/>
          </p:nvPr>
        </p:nvSpPr>
        <p:spPr/>
        <p:txBody>
          <a:bodyPr/>
          <a:lstStyle>
            <a:lvl1pPr>
              <a:defRPr>
                <a:solidFill>
                  <a:schemeClr val="bg2"/>
                </a:solidFill>
              </a:defRPr>
            </a:lvl1pPr>
          </a:lstStyle>
          <a:p>
            <a:pPr>
              <a:defRPr/>
            </a:pPr>
            <a:fld id="{79D2EAB7-AC8B-4337-813D-04A0B8C5FBB5}"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Title 6"/>
          <p:cNvSpPr>
            <a:spLocks noGrp="1"/>
          </p:cNvSpPr>
          <p:nvPr>
            <p:ph type="title"/>
          </p:nvPr>
        </p:nvSpPr>
        <p:spPr/>
        <p:txBody>
          <a:bodyPr/>
          <a:lstStyle/>
          <a:p>
            <a:r>
              <a:rPr lang="en-US" smtClean="0"/>
              <a:t>Click to edit Master title style</a:t>
            </a:r>
            <a:endParaRPr lang="en-US"/>
          </a:p>
        </p:txBody>
      </p:sp>
      <p:sp>
        <p:nvSpPr>
          <p:cNvPr id="4" name="Date Placeholder 3"/>
          <p:cNvSpPr>
            <a:spLocks noGrp="1"/>
          </p:cNvSpPr>
          <p:nvPr>
            <p:ph type="dt" sz="half" idx="10"/>
          </p:nvPr>
        </p:nvSpPr>
        <p:spPr/>
        <p:txBody>
          <a:bodyPr/>
          <a:lstStyle>
            <a:lvl1pPr>
              <a:defRPr/>
            </a:lvl1pPr>
          </a:lstStyle>
          <a:p>
            <a:pPr>
              <a:defRPr/>
            </a:pPr>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a:ln/>
        </p:spPr>
        <p:txBody>
          <a:bodyPr/>
          <a:lstStyle>
            <a:lvl1pPr>
              <a:defRPr/>
            </a:lvl1pPr>
          </a:lstStyle>
          <a:p>
            <a:pPr>
              <a:defRPr/>
            </a:pPr>
            <a:fld id="{99DC3E66-A309-4802-B517-001A3A78BBC2}"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4" name="Rectangle 9"/>
          <p:cNvSpPr/>
          <p:nvPr/>
        </p:nvSpPr>
        <p:spPr>
          <a:xfrm>
            <a:off x="7010400" y="152400"/>
            <a:ext cx="1981200" cy="6556375"/>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 name="Rectangle 10"/>
          <p:cNvSpPr/>
          <p:nvPr/>
        </p:nvSpPr>
        <p:spPr>
          <a:xfrm>
            <a:off x="152400" y="153988"/>
            <a:ext cx="6705600" cy="6553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Text Placeholder 2"/>
          <p:cNvSpPr>
            <a:spLocks noGrp="1"/>
          </p:cNvSpPr>
          <p:nvPr>
            <p:ph type="body" idx="1"/>
          </p:nvPr>
        </p:nvSpPr>
        <p:spPr>
          <a:xfrm>
            <a:off x="7162799" y="2892277"/>
            <a:ext cx="1600201" cy="1645920"/>
          </a:xfrm>
        </p:spPr>
        <p:txBody>
          <a:bodyPr anchor="ctr"/>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12" name="Title 11"/>
          <p:cNvSpPr>
            <a:spLocks noGrp="1"/>
          </p:cNvSpPr>
          <p:nvPr>
            <p:ph type="title"/>
          </p:nvPr>
        </p:nvSpPr>
        <p:spPr>
          <a:xfrm>
            <a:off x="381000" y="2892277"/>
            <a:ext cx="6324600" cy="1645920"/>
          </a:xfrm>
        </p:spPr>
        <p:txBody>
          <a:bodyPr/>
          <a:lstStyle>
            <a:lvl1pPr algn="r">
              <a:defRPr sz="4200" spc="150" baseline="0"/>
            </a:lvl1pPr>
          </a:lstStyle>
          <a:p>
            <a:r>
              <a:rPr lang="en-US" smtClean="0"/>
              <a:t>Click to edit Master title style</a:t>
            </a:r>
            <a:endParaRPr lang="en-US" dirty="0"/>
          </a:p>
        </p:txBody>
      </p:sp>
      <p:sp>
        <p:nvSpPr>
          <p:cNvPr id="6" name="Date Placeholder 8"/>
          <p:cNvSpPr>
            <a:spLocks noGrp="1"/>
          </p:cNvSpPr>
          <p:nvPr>
            <p:ph type="dt" sz="half" idx="10"/>
          </p:nvPr>
        </p:nvSpPr>
        <p:spPr/>
        <p:txBody>
          <a:bodyPr/>
          <a:lstStyle>
            <a:lvl1pPr>
              <a:defRPr>
                <a:solidFill>
                  <a:srgbClr val="FFFFFF"/>
                </a:solidFill>
              </a:defRPr>
            </a:lvl1pPr>
          </a:lstStyle>
          <a:p>
            <a:pPr>
              <a:defRPr/>
            </a:pPr>
            <a:endParaRPr lang="en-US"/>
          </a:p>
        </p:txBody>
      </p:sp>
      <p:sp>
        <p:nvSpPr>
          <p:cNvPr id="7" name="Slide Number Placeholder 9"/>
          <p:cNvSpPr>
            <a:spLocks noGrp="1"/>
          </p:cNvSpPr>
          <p:nvPr>
            <p:ph type="sldNum" sz="quarter" idx="11"/>
          </p:nvPr>
        </p:nvSpPr>
        <p:spPr/>
        <p:txBody>
          <a:bodyPr/>
          <a:lstStyle>
            <a:lvl1pPr>
              <a:defRPr>
                <a:solidFill>
                  <a:schemeClr val="bg2"/>
                </a:solidFill>
              </a:defRPr>
            </a:lvl1pPr>
          </a:lstStyle>
          <a:p>
            <a:pPr>
              <a:defRPr/>
            </a:pPr>
            <a:fld id="{8E6E1181-FD54-4A38-92D0-C687BBE144CB}" type="slidenum">
              <a:rPr lang="en-US"/>
              <a:pPr>
                <a:defRPr/>
              </a:pPr>
              <a:t>‹#›</a:t>
            </a:fld>
            <a:endParaRPr lang="en-US"/>
          </a:p>
        </p:txBody>
      </p:sp>
      <p:sp>
        <p:nvSpPr>
          <p:cNvPr id="8" name="Footer Placeholder 10"/>
          <p:cNvSpPr>
            <a:spLocks noGrp="1"/>
          </p:cNvSpPr>
          <p:nvPr>
            <p:ph type="ftr" sz="quarter" idx="12"/>
          </p:nvPr>
        </p:nvSpPr>
        <p:spPr/>
        <p:txBody>
          <a:bodyPr/>
          <a:lstStyle>
            <a:lvl1pPr>
              <a:defRPr>
                <a:solidFill>
                  <a:srgbClr val="FFFFFF"/>
                </a:solidFill>
              </a:defRPr>
            </a:lvl1pPr>
          </a:lstStyle>
          <a:p>
            <a:pPr>
              <a:defRPr/>
            </a:pPr>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719072"/>
            <a:ext cx="4038600" cy="440740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Title 7"/>
          <p:cNvSpPr>
            <a:spLocks noGrp="1"/>
          </p:cNvSpPr>
          <p:nvPr>
            <p:ph type="title"/>
          </p:nvPr>
        </p:nvSpPr>
        <p:spPr/>
        <p:txBody>
          <a:bodyPr/>
          <a:lstStyle/>
          <a:p>
            <a:r>
              <a:rPr lang="en-US" smtClean="0"/>
              <a:t>Click to edit Master title style</a:t>
            </a:r>
            <a:endParaRPr lang="en-US"/>
          </a:p>
        </p:txBody>
      </p:sp>
      <p:sp>
        <p:nvSpPr>
          <p:cNvPr id="5" name="Date Placeholder 3"/>
          <p:cNvSpPr>
            <a:spLocks noGrp="1"/>
          </p:cNvSpPr>
          <p:nvPr>
            <p:ph type="dt" sz="half" idx="10"/>
          </p:nvPr>
        </p:nvSpPr>
        <p:spPr/>
        <p:txBody>
          <a:bodyPr/>
          <a:lstStyle>
            <a:lvl1pPr>
              <a:defRPr/>
            </a:lvl1pPr>
          </a:lstStyle>
          <a:p>
            <a:pPr>
              <a:defRPr/>
            </a:pPr>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a:ln/>
        </p:spPr>
        <p:txBody>
          <a:bodyPr/>
          <a:lstStyle>
            <a:lvl1pPr>
              <a:defRPr/>
            </a:lvl1pPr>
          </a:lstStyle>
          <a:p>
            <a:pPr>
              <a:defRPr/>
            </a:pPr>
            <a:fld id="{33DF41E9-7C88-419A-8C95-967EC6B32F6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457200" y="1722438"/>
            <a:ext cx="4040188"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438399"/>
            <a:ext cx="4040188"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45025" y="1722438"/>
            <a:ext cx="4041775" cy="639762"/>
          </a:xfrm>
        </p:spPr>
        <p:txBody>
          <a:bodyPr anchor="b"/>
          <a:lstStyle>
            <a:lvl1pPr marL="0" indent="0" algn="ctr">
              <a:buNone/>
              <a:defRPr sz="2400" b="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438399"/>
            <a:ext cx="4041775" cy="3687763"/>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0" name="Title 9"/>
          <p:cNvSpPr>
            <a:spLocks noGrp="1"/>
          </p:cNvSpPr>
          <p:nvPr>
            <p:ph type="title"/>
          </p:nvPr>
        </p:nvSpPr>
        <p:spPr/>
        <p:txBody>
          <a:bodyPr/>
          <a:lstStyle/>
          <a:p>
            <a:r>
              <a:rPr lang="en-US" smtClean="0"/>
              <a:t>Click to edit Master title style</a:t>
            </a:r>
            <a:endParaRPr lang="en-US"/>
          </a:p>
        </p:txBody>
      </p:sp>
      <p:sp>
        <p:nvSpPr>
          <p:cNvPr id="7" name="Date Placeholder 3"/>
          <p:cNvSpPr>
            <a:spLocks noGrp="1"/>
          </p:cNvSpPr>
          <p:nvPr>
            <p:ph type="dt" sz="half" idx="10"/>
          </p:nvPr>
        </p:nvSpPr>
        <p:spPr/>
        <p:txBody>
          <a:bodyPr/>
          <a:lstStyle>
            <a:lvl1pPr>
              <a:defRPr/>
            </a:lvl1pPr>
          </a:lstStyle>
          <a:p>
            <a:pPr>
              <a:defRPr/>
            </a:pPr>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a:ln/>
        </p:spPr>
        <p:txBody>
          <a:bodyPr/>
          <a:lstStyle>
            <a:lvl1pPr>
              <a:defRPr/>
            </a:lvl1pPr>
          </a:lstStyle>
          <a:p>
            <a:pPr>
              <a:defRPr/>
            </a:pPr>
            <a:fld id="{8DB6E0E6-8B75-4137-A05E-7E6E3BCE3BF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a:ln/>
        </p:spPr>
        <p:txBody>
          <a:bodyPr/>
          <a:lstStyle>
            <a:lvl1pPr>
              <a:defRPr/>
            </a:lvl1pPr>
          </a:lstStyle>
          <a:p>
            <a:pPr>
              <a:defRPr/>
            </a:pPr>
            <a:fld id="{29A3E95A-1DE4-4BC2-A224-3AFB7A834CB8}"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Rectangle 9"/>
          <p:cNvSpPr/>
          <p:nvPr/>
        </p:nvSpPr>
        <p:spPr>
          <a:xfrm>
            <a:off x="152400" y="150813"/>
            <a:ext cx="8831263" cy="65563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Date Placeholder 1"/>
          <p:cNvSpPr>
            <a:spLocks noGrp="1"/>
          </p:cNvSpPr>
          <p:nvPr>
            <p:ph type="dt" sz="half" idx="10"/>
          </p:nvPr>
        </p:nvSpPr>
        <p:spPr/>
        <p:txBody>
          <a:bodyPr/>
          <a:lstStyle>
            <a:lvl1pPr>
              <a:defRPr/>
            </a:lvl1pPr>
          </a:lstStyle>
          <a:p>
            <a:pPr>
              <a:defRPr/>
            </a:pPr>
            <a:endParaRPr lang="en-US"/>
          </a:p>
        </p:txBody>
      </p:sp>
      <p:sp>
        <p:nvSpPr>
          <p:cNvPr id="4" name="Footer Placeholder 2"/>
          <p:cNvSpPr>
            <a:spLocks noGrp="1"/>
          </p:cNvSpPr>
          <p:nvPr>
            <p:ph type="ftr" sz="quarter" idx="11"/>
          </p:nvPr>
        </p:nvSpPr>
        <p:spPr/>
        <p:txBody>
          <a:bodyPr/>
          <a:lstStyle>
            <a:lvl1pPr>
              <a:defRPr/>
            </a:lvl1pPr>
          </a:lstStyle>
          <a:p>
            <a:pPr>
              <a:defRPr/>
            </a:pPr>
            <a:endParaRPr lang="en-US"/>
          </a:p>
        </p:txBody>
      </p:sp>
      <p:sp>
        <p:nvSpPr>
          <p:cNvPr id="5" name="Slide Number Placeholder 3"/>
          <p:cNvSpPr>
            <a:spLocks noGrp="1"/>
          </p:cNvSpPr>
          <p:nvPr>
            <p:ph type="sldNum" sz="quarter" idx="12"/>
          </p:nvPr>
        </p:nvSpPr>
        <p:spPr/>
        <p:txBody>
          <a:bodyPr/>
          <a:lstStyle>
            <a:lvl1pPr>
              <a:defRPr/>
            </a:lvl1pPr>
          </a:lstStyle>
          <a:p>
            <a:pPr>
              <a:defRPr/>
            </a:pPr>
            <a:fld id="{AC2E1554-E539-4276-948F-DF558A1C4C44}"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2"/>
      </p:bgRef>
    </p:bg>
    <p:spTree>
      <p:nvGrpSpPr>
        <p:cNvPr id="1" name=""/>
        <p:cNvGrpSpPr/>
        <p:nvPr/>
      </p:nvGrpSpPr>
      <p:grpSpPr>
        <a:xfrm>
          <a:off x="0" y="0"/>
          <a:ext cx="0" cy="0"/>
          <a:chOff x="0" y="0"/>
          <a:chExt cx="0" cy="0"/>
        </a:xfrm>
      </p:grpSpPr>
      <p:sp>
        <p:nvSpPr>
          <p:cNvPr id="5"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6" name="Rectangle 10"/>
          <p:cNvSpPr/>
          <p:nvPr/>
        </p:nvSpPr>
        <p:spPr>
          <a:xfrm>
            <a:off x="7010400" y="150813"/>
            <a:ext cx="1981200" cy="655637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7" name="Rectangle 11"/>
          <p:cNvSpPr/>
          <p:nvPr/>
        </p:nvSpPr>
        <p:spPr>
          <a:xfrm>
            <a:off x="152400" y="152400"/>
            <a:ext cx="6705600" cy="65532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Content Placeholder 2"/>
          <p:cNvSpPr>
            <a:spLocks noGrp="1"/>
          </p:cNvSpPr>
          <p:nvPr>
            <p:ph idx="1"/>
          </p:nvPr>
        </p:nvSpPr>
        <p:spPr>
          <a:xfrm>
            <a:off x="609600" y="304800"/>
            <a:ext cx="586740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7159752" y="2130552"/>
            <a:ext cx="1673352" cy="2816352"/>
          </a:xfrm>
        </p:spPr>
        <p:txBody>
          <a:bodyPr tIns="0"/>
          <a:lstStyle>
            <a:lvl1pPr marL="0" indent="0">
              <a:buNone/>
              <a:defRPr sz="14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1" name="Title 10"/>
          <p:cNvSpPr>
            <a:spLocks noGrp="1"/>
          </p:cNvSpPr>
          <p:nvPr>
            <p:ph type="title"/>
          </p:nvPr>
        </p:nvSpPr>
        <p:spPr>
          <a:xfrm>
            <a:off x="7159752" y="457200"/>
            <a:ext cx="1675660" cy="1673352"/>
          </a:xfrm>
        </p:spPr>
        <p:txBody>
          <a:bodyPr anchor="b"/>
          <a:lstStyle>
            <a:lvl1pPr algn="l">
              <a:defRPr sz="2000" spc="150" baseline="0"/>
            </a:lvl1pPr>
          </a:lstStyle>
          <a:p>
            <a:r>
              <a:rPr lang="en-US" smtClean="0"/>
              <a:t>Click to edit Master title style</a:t>
            </a:r>
            <a:endParaRPr lang="en-US" dirty="0"/>
          </a:p>
        </p:txBody>
      </p:sp>
      <p:sp>
        <p:nvSpPr>
          <p:cNvPr id="8" name="Date Placeholder 4"/>
          <p:cNvSpPr>
            <a:spLocks noGrp="1"/>
          </p:cNvSpPr>
          <p:nvPr>
            <p:ph type="dt" sz="half" idx="10"/>
          </p:nvPr>
        </p:nvSpPr>
        <p:spPr/>
        <p:txBody>
          <a:bodyPr/>
          <a:lstStyle>
            <a:lvl1pPr>
              <a:defRPr/>
            </a:lvl1pPr>
          </a:lstStyle>
          <a:p>
            <a:pPr>
              <a:defRPr/>
            </a:pPr>
            <a:endParaRPr lang="en-US"/>
          </a:p>
        </p:txBody>
      </p:sp>
      <p:sp>
        <p:nvSpPr>
          <p:cNvPr id="9" name="Footer Placeholder 5"/>
          <p:cNvSpPr>
            <a:spLocks noGrp="1"/>
          </p:cNvSpPr>
          <p:nvPr>
            <p:ph type="ftr" sz="quarter" idx="11"/>
          </p:nvPr>
        </p:nvSpPr>
        <p:spPr/>
        <p:txBody>
          <a:bodyPr/>
          <a:lstStyle>
            <a:lvl1pPr>
              <a:defRPr/>
            </a:lvl1pPr>
          </a:lstStyle>
          <a:p>
            <a:pPr>
              <a:defRPr/>
            </a:pPr>
            <a:endParaRPr lang="en-US"/>
          </a:p>
        </p:txBody>
      </p:sp>
      <p:sp>
        <p:nvSpPr>
          <p:cNvPr id="10" name="Slide Number Placeholder 6"/>
          <p:cNvSpPr>
            <a:spLocks noGrp="1"/>
          </p:cNvSpPr>
          <p:nvPr>
            <p:ph type="sldNum" sz="quarter" idx="12"/>
          </p:nvPr>
        </p:nvSpPr>
        <p:spPr/>
        <p:txBody>
          <a:bodyPr/>
          <a:lstStyle>
            <a:lvl1pPr>
              <a:defRPr>
                <a:solidFill>
                  <a:srgbClr val="FFFFFF"/>
                </a:solidFill>
              </a:defRPr>
            </a:lvl1pPr>
          </a:lstStyle>
          <a:p>
            <a:pPr>
              <a:defRPr/>
            </a:pPr>
            <a:fld id="{6EE36319-73DC-4CEB-B4A0-4F042B2D1A72}" type="slidenum">
              <a:rPr lang="en-US"/>
              <a:pPr>
                <a:defRPr/>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1">
        <a:schemeClr val="bg2"/>
      </p:bgRef>
    </p:bg>
    <p:spTree>
      <p:nvGrpSpPr>
        <p:cNvPr id="1" name=""/>
        <p:cNvGrpSpPr/>
        <p:nvPr/>
      </p:nvGrpSpPr>
      <p:grpSpPr>
        <a:xfrm>
          <a:off x="0" y="0"/>
          <a:ext cx="0" cy="0"/>
          <a:chOff x="0" y="0"/>
          <a:chExt cx="0" cy="0"/>
        </a:xfrm>
      </p:grpSpPr>
      <p:sp>
        <p:nvSpPr>
          <p:cNvPr id="5" name="Rectangle 9"/>
          <p:cNvSpPr/>
          <p:nvPr/>
        </p:nvSpPr>
        <p:spPr>
          <a:xfrm>
            <a:off x="0" y="0"/>
            <a:ext cx="9144000" cy="6858000"/>
          </a:xfrm>
          <a:prstGeom prst="rect">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useBgFill="1">
        <p:nvSpPr>
          <p:cNvPr id="6" name="Rectangle 10"/>
          <p:cNvSpPr/>
          <p:nvPr/>
        </p:nvSpPr>
        <p:spPr>
          <a:xfrm>
            <a:off x="7010400" y="150813"/>
            <a:ext cx="1981200" cy="655637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 name="Picture Placeholder 2"/>
          <p:cNvSpPr>
            <a:spLocks noGrp="1"/>
          </p:cNvSpPr>
          <p:nvPr>
            <p:ph type="pic" idx="1"/>
          </p:nvPr>
        </p:nvSpPr>
        <p:spPr>
          <a:xfrm>
            <a:off x="152400" y="152400"/>
            <a:ext cx="6705600" cy="6553200"/>
          </a:xfrm>
        </p:spPr>
        <p:txBody>
          <a:bodyPr anchor="ctr"/>
          <a:lstStyle>
            <a:lvl1pPr marL="0" indent="0" algn="ctr">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smtClean="0"/>
              <a:t>Click icon to add picture</a:t>
            </a:r>
            <a:endParaRPr lang="en-US" noProof="0" dirty="0"/>
          </a:p>
        </p:txBody>
      </p:sp>
      <p:sp>
        <p:nvSpPr>
          <p:cNvPr id="4" name="Text Placeholder 3"/>
          <p:cNvSpPr>
            <a:spLocks noGrp="1"/>
          </p:cNvSpPr>
          <p:nvPr>
            <p:ph type="body" sz="half" idx="2"/>
          </p:nvPr>
        </p:nvSpPr>
        <p:spPr>
          <a:xfrm>
            <a:off x="7162800" y="2133600"/>
            <a:ext cx="1676400" cy="2971800"/>
          </a:xfrm>
        </p:spPr>
        <p:txBody>
          <a:bodyPr tIns="0"/>
          <a:lstStyle>
            <a:lvl1pPr marL="0" indent="0">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0" name="Title 9"/>
          <p:cNvSpPr>
            <a:spLocks noGrp="1"/>
          </p:cNvSpPr>
          <p:nvPr>
            <p:ph type="title"/>
          </p:nvPr>
        </p:nvSpPr>
        <p:spPr>
          <a:xfrm>
            <a:off x="7162800" y="460248"/>
            <a:ext cx="1676400" cy="1673352"/>
          </a:xfrm>
        </p:spPr>
        <p:txBody>
          <a:bodyPr anchor="b"/>
          <a:lstStyle>
            <a:lvl1pPr algn="l">
              <a:defRPr sz="2000" spc="150" baseline="0">
                <a:solidFill>
                  <a:schemeClr val="tx2"/>
                </a:solidFill>
              </a:defRPr>
            </a:lvl1pPr>
          </a:lstStyle>
          <a:p>
            <a:r>
              <a:rPr lang="en-US" smtClean="0"/>
              <a:t>Click to edit Master title style</a:t>
            </a:r>
            <a:endParaRPr lang="en-US" dirty="0"/>
          </a:p>
        </p:txBody>
      </p:sp>
      <p:sp>
        <p:nvSpPr>
          <p:cNvPr id="7" name="Date Placeholder 4"/>
          <p:cNvSpPr>
            <a:spLocks noGrp="1"/>
          </p:cNvSpPr>
          <p:nvPr>
            <p:ph type="dt" sz="half" idx="10"/>
          </p:nvPr>
        </p:nvSpPr>
        <p:spPr/>
        <p:txBody>
          <a:bodyPr/>
          <a:lstStyle>
            <a:lvl1pPr>
              <a:defRPr/>
            </a:lvl1pPr>
          </a:lstStyle>
          <a:p>
            <a:pPr>
              <a:defRPr/>
            </a:pPr>
            <a:endParaRPr lang="en-US"/>
          </a:p>
        </p:txBody>
      </p:sp>
      <p:sp>
        <p:nvSpPr>
          <p:cNvPr id="8" name="Footer Placeholder 5"/>
          <p:cNvSpPr>
            <a:spLocks noGrp="1"/>
          </p:cNvSpPr>
          <p:nvPr>
            <p:ph type="ftr" sz="quarter" idx="11"/>
          </p:nvPr>
        </p:nvSpPr>
        <p:spPr/>
        <p:txBody>
          <a:bodyPr/>
          <a:lstStyle>
            <a:lvl1pPr>
              <a:defRPr/>
            </a:lvl1pPr>
          </a:lstStyle>
          <a:p>
            <a:pPr>
              <a:defRPr/>
            </a:pPr>
            <a:endParaRPr lang="en-US"/>
          </a:p>
        </p:txBody>
      </p:sp>
      <p:sp>
        <p:nvSpPr>
          <p:cNvPr id="9" name="Slide Number Placeholder 6"/>
          <p:cNvSpPr>
            <a:spLocks noGrp="1"/>
          </p:cNvSpPr>
          <p:nvPr>
            <p:ph type="sldNum" sz="quarter" idx="12"/>
          </p:nvPr>
        </p:nvSpPr>
        <p:spPr/>
        <p:txBody>
          <a:bodyPr/>
          <a:lstStyle>
            <a:lvl1pPr>
              <a:defRPr/>
            </a:lvl1pPr>
          </a:lstStyle>
          <a:p>
            <a:pPr>
              <a:defRPr/>
            </a:pPr>
            <a:fld id="{F743AD04-4856-4883-BB9D-C5AC06A2A452}" type="slidenum">
              <a:rPr lang="en-US"/>
              <a:pPr>
                <a:defRPr/>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9" name="Rectangle 8"/>
          <p:cNvSpPr/>
          <p:nvPr/>
        </p:nvSpPr>
        <p:spPr>
          <a:xfrm>
            <a:off x="152400" y="1635125"/>
            <a:ext cx="8831263" cy="5045075"/>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8" name="Rectangle 7"/>
          <p:cNvSpPr/>
          <p:nvPr/>
        </p:nvSpPr>
        <p:spPr>
          <a:xfrm>
            <a:off x="152400" y="152400"/>
            <a:ext cx="8813800" cy="13462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 name="Title Placeholder 1"/>
          <p:cNvSpPr>
            <a:spLocks noGrp="1"/>
          </p:cNvSpPr>
          <p:nvPr>
            <p:ph type="title"/>
          </p:nvPr>
        </p:nvSpPr>
        <p:spPr>
          <a:xfrm>
            <a:off x="381000" y="355600"/>
            <a:ext cx="8382000" cy="1054100"/>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381000" y="1719263"/>
            <a:ext cx="8407400" cy="44069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371475" y="6356350"/>
            <a:ext cx="2133600" cy="274638"/>
          </a:xfrm>
          <a:prstGeom prst="rect">
            <a:avLst/>
          </a:prstGeom>
        </p:spPr>
        <p:txBody>
          <a:bodyPr vert="horz" lIns="91440" tIns="45720" rIns="91440" bIns="45720" rtlCol="0" anchor="ctr"/>
          <a:lstStyle>
            <a:lvl1pPr algn="l">
              <a:defRPr sz="1100">
                <a:solidFill>
                  <a:schemeClr val="tx2"/>
                </a:solidFill>
              </a:defRPr>
            </a:lvl1pPr>
          </a:lstStyle>
          <a:p>
            <a:pPr>
              <a:defRPr/>
            </a:pPr>
            <a:endParaRPr lang="en-US"/>
          </a:p>
        </p:txBody>
      </p:sp>
      <p:sp>
        <p:nvSpPr>
          <p:cNvPr id="5" name="Footer Placeholder 4"/>
          <p:cNvSpPr>
            <a:spLocks noGrp="1"/>
          </p:cNvSpPr>
          <p:nvPr>
            <p:ph type="ftr" sz="quarter" idx="3"/>
          </p:nvPr>
        </p:nvSpPr>
        <p:spPr>
          <a:xfrm>
            <a:off x="3048000" y="6356350"/>
            <a:ext cx="3352800" cy="274638"/>
          </a:xfrm>
          <a:prstGeom prst="rect">
            <a:avLst/>
          </a:prstGeom>
        </p:spPr>
        <p:txBody>
          <a:bodyPr vert="horz" lIns="91440" tIns="45720" rIns="91440" bIns="45720" rtlCol="0" anchor="ctr"/>
          <a:lstStyle>
            <a:lvl1pPr algn="ctr">
              <a:defRPr sz="110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8234363" y="6354763"/>
            <a:ext cx="582612" cy="274637"/>
          </a:xfrm>
          <a:prstGeom prst="rect">
            <a:avLst/>
          </a:prstGeom>
          <a:ln w="19050">
            <a:noFill/>
          </a:ln>
        </p:spPr>
        <p:txBody>
          <a:bodyPr vert="horz" lIns="91440" tIns="45720" rIns="91440" bIns="45720" rtlCol="0" anchor="ctr"/>
          <a:lstStyle>
            <a:lvl1pPr algn="ctr">
              <a:defRPr sz="1100">
                <a:solidFill>
                  <a:schemeClr val="tx2"/>
                </a:solidFill>
              </a:defRPr>
            </a:lvl1pPr>
          </a:lstStyle>
          <a:p>
            <a:pPr>
              <a:defRPr/>
            </a:pPr>
            <a:fld id="{DBA12FA3-AE6D-4020-9ECB-BE191574F263}" type="slidenum">
              <a:rPr lang="en-US"/>
              <a:pPr>
                <a:defRPr/>
              </a:pPr>
              <a:t>‹#›</a:t>
            </a:fld>
            <a:endParaRPr lang="en-US"/>
          </a:p>
        </p:txBody>
      </p:sp>
    </p:spTree>
  </p:cSld>
  <p:clrMap bg1="lt1" tx1="dk1" bg2="lt2" tx2="dk2" accent1="accent1" accent2="accent2" accent3="accent3" accent4="accent4" accent5="accent5" accent6="accent6" hlink="hlink" folHlink="folHlink"/>
  <p:sldLayoutIdLst>
    <p:sldLayoutId id="2147484416" r:id="rId1"/>
    <p:sldLayoutId id="2147484410" r:id="rId2"/>
    <p:sldLayoutId id="2147484417" r:id="rId3"/>
    <p:sldLayoutId id="2147484411" r:id="rId4"/>
    <p:sldLayoutId id="2147484412" r:id="rId5"/>
    <p:sldLayoutId id="2147484413" r:id="rId6"/>
    <p:sldLayoutId id="2147484418" r:id="rId7"/>
    <p:sldLayoutId id="2147484419" r:id="rId8"/>
    <p:sldLayoutId id="2147484420" r:id="rId9"/>
    <p:sldLayoutId id="2147484414" r:id="rId10"/>
    <p:sldLayoutId id="2147484421" r:id="rId11"/>
  </p:sldLayoutIdLst>
  <p:txStyles>
    <p:titleStyle>
      <a:lvl1pPr algn="ctr" rtl="0" eaLnBrk="0" fontAlgn="base" hangingPunct="0">
        <a:spcBef>
          <a:spcPct val="0"/>
        </a:spcBef>
        <a:spcAft>
          <a:spcPct val="0"/>
        </a:spcAft>
        <a:defRPr sz="3200" kern="1200" cap="all" spc="200">
          <a:solidFill>
            <a:schemeClr val="bg1"/>
          </a:solidFill>
          <a:latin typeface="+mj-lt"/>
          <a:ea typeface="+mj-ea"/>
          <a:cs typeface="+mj-cs"/>
        </a:defRPr>
      </a:lvl1pPr>
      <a:lvl2pPr algn="ctr" rtl="0" eaLnBrk="0" fontAlgn="base" hangingPunct="0">
        <a:spcBef>
          <a:spcPct val="0"/>
        </a:spcBef>
        <a:spcAft>
          <a:spcPct val="0"/>
        </a:spcAft>
        <a:defRPr sz="3200">
          <a:solidFill>
            <a:schemeClr val="bg1"/>
          </a:solidFill>
          <a:latin typeface="Franklin Gothic Medium" pitchFamily="34" charset="0"/>
        </a:defRPr>
      </a:lvl2pPr>
      <a:lvl3pPr algn="ctr" rtl="0" eaLnBrk="0" fontAlgn="base" hangingPunct="0">
        <a:spcBef>
          <a:spcPct val="0"/>
        </a:spcBef>
        <a:spcAft>
          <a:spcPct val="0"/>
        </a:spcAft>
        <a:defRPr sz="3200">
          <a:solidFill>
            <a:schemeClr val="bg1"/>
          </a:solidFill>
          <a:latin typeface="Franklin Gothic Medium" pitchFamily="34" charset="0"/>
        </a:defRPr>
      </a:lvl3pPr>
      <a:lvl4pPr algn="ctr" rtl="0" eaLnBrk="0" fontAlgn="base" hangingPunct="0">
        <a:spcBef>
          <a:spcPct val="0"/>
        </a:spcBef>
        <a:spcAft>
          <a:spcPct val="0"/>
        </a:spcAft>
        <a:defRPr sz="3200">
          <a:solidFill>
            <a:schemeClr val="bg1"/>
          </a:solidFill>
          <a:latin typeface="Franklin Gothic Medium" pitchFamily="34" charset="0"/>
        </a:defRPr>
      </a:lvl4pPr>
      <a:lvl5pPr algn="ctr" rtl="0" eaLnBrk="0" fontAlgn="base" hangingPunct="0">
        <a:spcBef>
          <a:spcPct val="0"/>
        </a:spcBef>
        <a:spcAft>
          <a:spcPct val="0"/>
        </a:spcAft>
        <a:defRPr sz="3200">
          <a:solidFill>
            <a:schemeClr val="bg1"/>
          </a:solidFill>
          <a:latin typeface="Franklin Gothic Medium" pitchFamily="34" charset="0"/>
        </a:defRPr>
      </a:lvl5pPr>
      <a:lvl6pPr marL="457200" algn="ctr" rtl="0" fontAlgn="base">
        <a:spcBef>
          <a:spcPct val="0"/>
        </a:spcBef>
        <a:spcAft>
          <a:spcPct val="0"/>
        </a:spcAft>
        <a:defRPr sz="3200">
          <a:solidFill>
            <a:schemeClr val="bg1"/>
          </a:solidFill>
          <a:latin typeface="Franklin Gothic Medium" pitchFamily="34" charset="0"/>
        </a:defRPr>
      </a:lvl6pPr>
      <a:lvl7pPr marL="914400" algn="ctr" rtl="0" fontAlgn="base">
        <a:spcBef>
          <a:spcPct val="0"/>
        </a:spcBef>
        <a:spcAft>
          <a:spcPct val="0"/>
        </a:spcAft>
        <a:defRPr sz="3200">
          <a:solidFill>
            <a:schemeClr val="bg1"/>
          </a:solidFill>
          <a:latin typeface="Franklin Gothic Medium" pitchFamily="34" charset="0"/>
        </a:defRPr>
      </a:lvl7pPr>
      <a:lvl8pPr marL="1371600" algn="ctr" rtl="0" fontAlgn="base">
        <a:spcBef>
          <a:spcPct val="0"/>
        </a:spcBef>
        <a:spcAft>
          <a:spcPct val="0"/>
        </a:spcAft>
        <a:defRPr sz="3200">
          <a:solidFill>
            <a:schemeClr val="bg1"/>
          </a:solidFill>
          <a:latin typeface="Franklin Gothic Medium" pitchFamily="34" charset="0"/>
        </a:defRPr>
      </a:lvl8pPr>
      <a:lvl9pPr marL="1828800" algn="ctr" rtl="0" fontAlgn="base">
        <a:spcBef>
          <a:spcPct val="0"/>
        </a:spcBef>
        <a:spcAft>
          <a:spcPct val="0"/>
        </a:spcAft>
        <a:defRPr sz="3200">
          <a:solidFill>
            <a:schemeClr val="bg1"/>
          </a:solidFill>
          <a:latin typeface="Franklin Gothic Medium" pitchFamily="34" charset="0"/>
        </a:defRPr>
      </a:lvl9pPr>
    </p:titleStyle>
    <p:bodyStyle>
      <a:lvl1pPr marL="273050" indent="-228600" algn="l" rtl="0" eaLnBrk="0" fontAlgn="base" hangingPunct="0">
        <a:spcBef>
          <a:spcPct val="20000"/>
        </a:spcBef>
        <a:spcAft>
          <a:spcPct val="0"/>
        </a:spcAft>
        <a:buClr>
          <a:schemeClr val="accent1"/>
        </a:buClr>
        <a:buFont typeface="Wingdings 2" pitchFamily="18" charset="2"/>
        <a:buChar char=""/>
        <a:defRPr sz="2000" kern="1200" spc="150">
          <a:solidFill>
            <a:schemeClr val="tx2"/>
          </a:solidFill>
          <a:latin typeface="+mn-lt"/>
          <a:ea typeface="+mn-ea"/>
          <a:cs typeface="+mn-cs"/>
        </a:defRPr>
      </a:lvl1pPr>
      <a:lvl2pPr marL="547688" indent="-182563" algn="l" rtl="0" eaLnBrk="0" fontAlgn="base" hangingPunct="0">
        <a:spcBef>
          <a:spcPct val="20000"/>
        </a:spcBef>
        <a:spcAft>
          <a:spcPct val="0"/>
        </a:spcAft>
        <a:buClr>
          <a:schemeClr val="accent2"/>
        </a:buClr>
        <a:buFont typeface="Wingdings" pitchFamily="-109" charset="2"/>
        <a:buChar char="§"/>
        <a:defRPr kern="1200" spc="100">
          <a:solidFill>
            <a:schemeClr val="tx2"/>
          </a:solidFill>
          <a:latin typeface="+mn-lt"/>
          <a:ea typeface="+mn-ea"/>
          <a:cs typeface="+mn-cs"/>
        </a:defRPr>
      </a:lvl2pPr>
      <a:lvl3pPr marL="822325" indent="-182563" algn="l" rtl="0" eaLnBrk="0" fontAlgn="base" hangingPunct="0">
        <a:spcBef>
          <a:spcPct val="20000"/>
        </a:spcBef>
        <a:spcAft>
          <a:spcPct val="0"/>
        </a:spcAft>
        <a:buClr>
          <a:srgbClr val="928B70"/>
        </a:buClr>
        <a:buFont typeface="Wingdings" pitchFamily="-109" charset="2"/>
        <a:buChar char="§"/>
        <a:defRPr sz="1600" kern="1200" spc="100">
          <a:solidFill>
            <a:schemeClr val="tx2"/>
          </a:solidFill>
          <a:latin typeface="+mn-lt"/>
          <a:ea typeface="+mn-ea"/>
          <a:cs typeface="+mn-cs"/>
        </a:defRPr>
      </a:lvl3pPr>
      <a:lvl4pPr marL="1096963" indent="-182563" algn="l" rtl="0" eaLnBrk="0" fontAlgn="base" hangingPunct="0">
        <a:spcBef>
          <a:spcPct val="20000"/>
        </a:spcBef>
        <a:spcAft>
          <a:spcPct val="0"/>
        </a:spcAft>
        <a:buClr>
          <a:srgbClr val="87706B"/>
        </a:buClr>
        <a:buFont typeface="Wingdings" pitchFamily="-109" charset="2"/>
        <a:buChar char="§"/>
        <a:defRPr sz="1400" kern="1200">
          <a:solidFill>
            <a:schemeClr val="tx2"/>
          </a:solidFill>
          <a:latin typeface="+mn-lt"/>
          <a:ea typeface="+mn-ea"/>
          <a:cs typeface="+mn-cs"/>
        </a:defRPr>
      </a:lvl4pPr>
      <a:lvl5pPr marL="1279525" indent="-182563" algn="l" rtl="0" eaLnBrk="0" fontAlgn="base" hangingPunct="0">
        <a:spcBef>
          <a:spcPct val="20000"/>
        </a:spcBef>
        <a:spcAft>
          <a:spcPct val="0"/>
        </a:spcAft>
        <a:buClr>
          <a:srgbClr val="6F777D"/>
        </a:buClr>
        <a:buFont typeface="Wingdings" pitchFamily="-109" charset="2"/>
        <a:buChar char="§"/>
        <a:defRPr sz="1300" kern="1200" spc="100">
          <a:solidFill>
            <a:schemeClr val="tx2"/>
          </a:solidFill>
          <a:latin typeface="+mn-lt"/>
          <a:ea typeface="+mn-ea"/>
          <a:cs typeface="+mn-cs"/>
        </a:defRPr>
      </a:lvl5pPr>
      <a:lvl6pPr marL="1554480" indent="-182880" algn="l" defTabSz="914400" rtl="0" eaLnBrk="1" latinLnBrk="0" hangingPunct="1">
        <a:spcBef>
          <a:spcPct val="20000"/>
        </a:spcBef>
        <a:buClr>
          <a:schemeClr val="accent1"/>
        </a:buClr>
        <a:buFont typeface="Wingdings" pitchFamily="2" charset="2"/>
        <a:buChar char="§"/>
        <a:defRPr sz="1200" kern="1200">
          <a:solidFill>
            <a:schemeClr val="tx2"/>
          </a:solidFill>
          <a:latin typeface="+mn-lt"/>
          <a:ea typeface="+mn-ea"/>
          <a:cs typeface="+mn-cs"/>
        </a:defRPr>
      </a:lvl6pPr>
      <a:lvl7pPr marL="1828800" indent="-182880" algn="l" defTabSz="914400" rtl="0" eaLnBrk="1" latinLnBrk="0" hangingPunct="1">
        <a:spcBef>
          <a:spcPct val="20000"/>
        </a:spcBef>
        <a:buClr>
          <a:schemeClr val="accent2"/>
        </a:buClr>
        <a:buFont typeface="Wingdings" pitchFamily="2" charset="2"/>
        <a:buChar char="§"/>
        <a:defRPr sz="1200" kern="1200">
          <a:solidFill>
            <a:schemeClr val="tx2"/>
          </a:solidFill>
          <a:latin typeface="+mn-lt"/>
          <a:ea typeface="+mn-ea"/>
          <a:cs typeface="+mn-cs"/>
        </a:defRPr>
      </a:lvl7pPr>
      <a:lvl8pPr marL="2103120" indent="-182880" algn="l" defTabSz="914400" rtl="0" eaLnBrk="1" latinLnBrk="0" hangingPunct="1">
        <a:spcBef>
          <a:spcPct val="20000"/>
        </a:spcBef>
        <a:buClr>
          <a:schemeClr val="accent3"/>
        </a:buClr>
        <a:buFont typeface="Wingdings" pitchFamily="2" charset="2"/>
        <a:buChar char="§"/>
        <a:defRPr sz="1200" kern="1200">
          <a:solidFill>
            <a:schemeClr val="tx2"/>
          </a:solidFill>
          <a:latin typeface="+mn-lt"/>
          <a:ea typeface="+mn-ea"/>
          <a:cs typeface="+mn-cs"/>
        </a:defRPr>
      </a:lvl8pPr>
      <a:lvl9pPr marL="2377440" indent="-182880" algn="l" defTabSz="914400" rtl="0" eaLnBrk="1" latinLnBrk="0" hangingPunct="1">
        <a:spcBef>
          <a:spcPct val="20000"/>
        </a:spcBef>
        <a:buClr>
          <a:schemeClr val="accent5"/>
        </a:buClr>
        <a:buFont typeface="Wingdings" pitchFamily="2" charset="2"/>
        <a:buChar char="§"/>
        <a:defRPr sz="12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4" Type="http://schemas.openxmlformats.org/officeDocument/2006/relationships/image" Target="../media/image3.gif"/><Relationship Id="rId1" Type="http://schemas.openxmlformats.org/officeDocument/2006/relationships/slideLayout" Target="../slideLayouts/slideLayout7.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6.jp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7.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8.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1.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4.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5.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6.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7.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8.jp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19.png"/><Relationship Id="rId3" Type="http://schemas.openxmlformats.org/officeDocument/2006/relationships/image" Target="../media/image2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2.xml"/><Relationship Id="rId3" Type="http://schemas.openxmlformats.org/officeDocument/2006/relationships/image" Target="../media/image2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22.jp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23.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4.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5.jp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1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7.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4.xml"/><Relationship Id="rId3" Type="http://schemas.openxmlformats.org/officeDocument/2006/relationships/image" Target="../media/image4.jpe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image" Target="../media/image29.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0.jp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31.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2.jp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3.pn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image" Target="../media/image34.png"/></Relationships>
</file>

<file path=ppt/slides/_rels/slide48.xml.rels><?xml version="1.0" encoding="UTF-8" standalone="yes"?>
<Relationships xmlns="http://schemas.openxmlformats.org/package/2006/relationships"><Relationship Id="rId3" Type="http://schemas.openxmlformats.org/officeDocument/2006/relationships/hyperlink" Target="mailto:sshreeve@illinois.edu" TargetMode="External"/><Relationship Id="rId4" Type="http://schemas.openxmlformats.org/officeDocument/2006/relationships/hyperlink" Target="https://twitter.com/sshreeves" TargetMode="External"/><Relationship Id="rId1" Type="http://schemas.openxmlformats.org/officeDocument/2006/relationships/slideLayout" Target="../slideLayouts/slideLayout7.xml"/><Relationship Id="rId2" Type="http://schemas.openxmlformats.org/officeDocument/2006/relationships/notesSlide" Target="../notesSlides/notesSlide22.xml"/></Relationships>
</file>

<file path=ppt/slides/_rels/slide49.xml.rels><?xml version="1.0" encoding="UTF-8" standalone="yes"?>
<Relationships xmlns="http://schemas.openxmlformats.org/package/2006/relationships"><Relationship Id="rId9" Type="http://schemas.openxmlformats.org/officeDocument/2006/relationships/hyperlink" Target="http://www.flickr.com/photos/cipherswarm/" TargetMode="External"/><Relationship Id="rId20" Type="http://schemas.openxmlformats.org/officeDocument/2006/relationships/hyperlink" Target="http://www.flickr.com/photos/andrewhurley/6254409229/" TargetMode="External"/><Relationship Id="rId21" Type="http://schemas.openxmlformats.org/officeDocument/2006/relationships/hyperlink" Target="http://creativecommons.org/licenses/by-nd/3.0/deed.en_US" TargetMode="External"/><Relationship Id="rId22" Type="http://schemas.openxmlformats.org/officeDocument/2006/relationships/image" Target="../media/image3.gif"/><Relationship Id="rId10" Type="http://schemas.openxmlformats.org/officeDocument/2006/relationships/hyperlink" Target="http://www.flickr.com/photos/alexkerhead/3123914969/" TargetMode="External"/><Relationship Id="rId11" Type="http://schemas.openxmlformats.org/officeDocument/2006/relationships/hyperlink" Target="http://www.istockphoto.com/stock-photo-4724577-playing-for-keeps.php" TargetMode="External"/><Relationship Id="rId12" Type="http://schemas.openxmlformats.org/officeDocument/2006/relationships/hyperlink" Target="http://www.istockphoto.com/stock-photo-17742553-marching-tin-toy-robots.php" TargetMode="External"/><Relationship Id="rId13" Type="http://schemas.openxmlformats.org/officeDocument/2006/relationships/hyperlink" Target="http://www.flickr.com/photos/mikeeperez/2453225976/" TargetMode="External"/><Relationship Id="rId14" Type="http://schemas.openxmlformats.org/officeDocument/2006/relationships/hyperlink" Target="http://www.flickr.com/photos/belkarchives/7365996856/" TargetMode="External"/><Relationship Id="rId15" Type="http://schemas.openxmlformats.org/officeDocument/2006/relationships/hyperlink" Target="http://www.flickr.com/photos/hyamazak/514424619/" TargetMode="External"/><Relationship Id="rId16" Type="http://schemas.openxmlformats.org/officeDocument/2006/relationships/hyperlink" Target="http://www.flickr.com/photos/damonabnormal/" TargetMode="External"/><Relationship Id="rId17" Type="http://schemas.openxmlformats.org/officeDocument/2006/relationships/hyperlink" Target="http://www.istockphoto.com/stock-photo-15899894-close-up-of-businessman-signing-a-contract.php" TargetMode="External"/><Relationship Id="rId18" Type="http://schemas.openxmlformats.org/officeDocument/2006/relationships/hyperlink" Target="http://www.flickr.com/photos/nicmcphee/2217375343/" TargetMode="External"/><Relationship Id="rId19" Type="http://schemas.openxmlformats.org/officeDocument/2006/relationships/hyperlink" Target="http://www.flickr.com/photos/jnl/48331634/" TargetMode="External"/><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hyperlink" Target="http://www.flickr.com/photos/matthileo/4826783509/" TargetMode="External"/><Relationship Id="rId4" Type="http://schemas.openxmlformats.org/officeDocument/2006/relationships/hyperlink" Target="http://www.flickr.com/photos/fatboyke/2668411239/" TargetMode="External"/><Relationship Id="rId5" Type="http://schemas.openxmlformats.org/officeDocument/2006/relationships/hyperlink" Target="http://www.flickr.com/photos/fyggy/4160055352/" TargetMode="External"/><Relationship Id="rId6" Type="http://schemas.openxmlformats.org/officeDocument/2006/relationships/hyperlink" Target="http://www.flickr.com/photos/juliak/90919738/" TargetMode="External"/><Relationship Id="rId7" Type="http://schemas.openxmlformats.org/officeDocument/2006/relationships/hyperlink" Target="http://www.flickr.com/photos/jpellgen/6909386502/" TargetMode="External"/><Relationship Id="rId8" Type="http://schemas.openxmlformats.org/officeDocument/2006/relationships/hyperlink" Target="http://www.flickr.com/photos/tomcochrane/463779394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5.xml"/><Relationship Id="rId3" Type="http://schemas.openxmlformats.org/officeDocument/2006/relationships/image" Target="../media/image5.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6.xml"/><Relationship Id="rId3"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8"/>
          <p:cNvPicPr>
            <a:picLocks noChangeAspect="1"/>
          </p:cNvPicPr>
          <p:nvPr/>
        </p:nvPicPr>
        <p:blipFill>
          <a:blip r:embed="rId3">
            <a:lum bright="70000" contrast="-70000"/>
          </a:blip>
          <a:srcRect/>
          <a:stretch>
            <a:fillRect/>
          </a:stretch>
        </p:blipFill>
        <p:spPr bwMode="auto">
          <a:xfrm>
            <a:off x="107950" y="146050"/>
            <a:ext cx="8928100" cy="6596063"/>
          </a:xfrm>
          <a:prstGeom prst="rect">
            <a:avLst/>
          </a:prstGeom>
          <a:noFill/>
          <a:ln w="9525">
            <a:noFill/>
            <a:miter lim="800000"/>
            <a:headEnd/>
            <a:tailEnd/>
          </a:ln>
        </p:spPr>
      </p:pic>
      <p:sp>
        <p:nvSpPr>
          <p:cNvPr id="8195" name="TextBox 3"/>
          <p:cNvSpPr txBox="1">
            <a:spLocks noChangeArrowheads="1"/>
          </p:cNvSpPr>
          <p:nvPr/>
        </p:nvSpPr>
        <p:spPr bwMode="auto">
          <a:xfrm>
            <a:off x="2757934" y="5541039"/>
            <a:ext cx="6278562" cy="1200329"/>
          </a:xfrm>
          <a:prstGeom prst="rect">
            <a:avLst/>
          </a:prstGeom>
          <a:noFill/>
          <a:ln w="9525">
            <a:noFill/>
            <a:miter lim="800000"/>
            <a:headEnd/>
            <a:tailEnd/>
          </a:ln>
        </p:spPr>
        <p:txBody>
          <a:bodyPr>
            <a:spAutoFit/>
          </a:bodyPr>
          <a:lstStyle/>
          <a:p>
            <a:pPr algn="r"/>
            <a:r>
              <a:rPr lang="en-US" b="1" dirty="0">
                <a:latin typeface="Calibri" pitchFamily="34" charset="0"/>
                <a:cs typeface="Arial" pitchFamily="34" charset="0"/>
              </a:rPr>
              <a:t>Sarah </a:t>
            </a:r>
            <a:r>
              <a:rPr lang="en-US" b="1" dirty="0" smtClean="0">
                <a:latin typeface="Calibri" pitchFamily="34" charset="0"/>
                <a:cs typeface="Arial" pitchFamily="34" charset="0"/>
              </a:rPr>
              <a:t>L. Shreeves</a:t>
            </a:r>
            <a:endParaRPr lang="en-US" b="1" dirty="0">
              <a:latin typeface="Calibri" pitchFamily="34" charset="0"/>
              <a:cs typeface="Arial" pitchFamily="34" charset="0"/>
            </a:endParaRPr>
          </a:p>
          <a:p>
            <a:pPr algn="r"/>
            <a:r>
              <a:rPr lang="en-US" b="1" dirty="0">
                <a:latin typeface="Calibri" pitchFamily="34" charset="0"/>
                <a:cs typeface="Arial" pitchFamily="34" charset="0"/>
              </a:rPr>
              <a:t>University of Illinois at </a:t>
            </a:r>
            <a:r>
              <a:rPr lang="en-US" b="1" dirty="0" smtClean="0">
                <a:latin typeface="Calibri" pitchFamily="34" charset="0"/>
                <a:cs typeface="Arial" pitchFamily="34" charset="0"/>
              </a:rPr>
              <a:t>Urbana-Champaign</a:t>
            </a:r>
          </a:p>
          <a:p>
            <a:pPr algn="r"/>
            <a:r>
              <a:rPr lang="en-US" b="1" dirty="0"/>
              <a:t> </a:t>
            </a:r>
            <a:r>
              <a:rPr lang="en-US" sz="1600" b="1" dirty="0"/>
              <a:t>Scholarly Communication </a:t>
            </a:r>
            <a:r>
              <a:rPr lang="en-US" sz="1600" b="1" dirty="0" smtClean="0"/>
              <a:t>Symposium · Marquette University </a:t>
            </a:r>
          </a:p>
          <a:p>
            <a:pPr algn="r"/>
            <a:r>
              <a:rPr lang="en-US" b="1" dirty="0" smtClean="0">
                <a:latin typeface="Calibri" pitchFamily="34" charset="0"/>
                <a:cs typeface="Arial" pitchFamily="34" charset="0"/>
              </a:rPr>
              <a:t>February 11, 2013</a:t>
            </a:r>
            <a:endParaRPr lang="en-US" b="1" dirty="0">
              <a:latin typeface="Calibri" pitchFamily="34" charset="0"/>
              <a:cs typeface="Arial" pitchFamily="34" charset="0"/>
            </a:endParaRPr>
          </a:p>
        </p:txBody>
      </p:sp>
      <p:sp>
        <p:nvSpPr>
          <p:cNvPr id="2" name="Title 1"/>
          <p:cNvSpPr>
            <a:spLocks noGrp="1"/>
          </p:cNvSpPr>
          <p:nvPr>
            <p:ph type="title" idx="4294967295"/>
          </p:nvPr>
        </p:nvSpPr>
        <p:spPr>
          <a:xfrm>
            <a:off x="294456" y="214189"/>
            <a:ext cx="8382000" cy="3574851"/>
          </a:xfrm>
        </p:spPr>
        <p:txBody>
          <a:bodyPr/>
          <a:lstStyle/>
          <a:p>
            <a:pPr>
              <a:defRPr/>
            </a:pPr>
            <a:r>
              <a:rPr lang="en-US" b="1" dirty="0" smtClean="0">
                <a:solidFill>
                  <a:schemeClr val="tx1"/>
                </a:solidFill>
                <a:latin typeface="Calibri" pitchFamily="34" charset="0"/>
              </a:rPr>
              <a:t>What’s coming around the corner </a:t>
            </a:r>
            <a:br>
              <a:rPr lang="en-US" b="1" dirty="0" smtClean="0">
                <a:solidFill>
                  <a:schemeClr val="tx1"/>
                </a:solidFill>
                <a:latin typeface="Calibri" pitchFamily="34" charset="0"/>
              </a:rPr>
            </a:br>
            <a:r>
              <a:rPr lang="en-US" sz="2800" dirty="0" smtClean="0">
                <a:solidFill>
                  <a:schemeClr val="tx1"/>
                </a:solidFill>
                <a:latin typeface="Calibri" pitchFamily="34" charset="0"/>
              </a:rPr>
              <a:t>(and what’s already here) </a:t>
            </a:r>
            <a:r>
              <a:rPr lang="en-US" b="1" dirty="0" smtClean="0">
                <a:solidFill>
                  <a:schemeClr val="tx1"/>
                </a:solidFill>
                <a:latin typeface="Calibri" pitchFamily="34" charset="0"/>
              </a:rPr>
              <a:t/>
            </a:r>
            <a:br>
              <a:rPr lang="en-US" b="1" dirty="0" smtClean="0">
                <a:solidFill>
                  <a:schemeClr val="tx1"/>
                </a:solidFill>
                <a:latin typeface="Calibri" pitchFamily="34" charset="0"/>
              </a:rPr>
            </a:br>
            <a:r>
              <a:rPr lang="en-US" b="1" dirty="0" smtClean="0">
                <a:solidFill>
                  <a:schemeClr val="tx1"/>
                </a:solidFill>
                <a:latin typeface="Calibri" pitchFamily="34" charset="0"/>
              </a:rPr>
              <a:t>for scholarly Communications</a:t>
            </a:r>
            <a:br>
              <a:rPr lang="en-US" b="1" dirty="0" smtClean="0">
                <a:solidFill>
                  <a:schemeClr val="tx1"/>
                </a:solidFill>
                <a:latin typeface="Calibri" pitchFamily="34" charset="0"/>
              </a:rPr>
            </a:br>
            <a:r>
              <a:rPr lang="en-US" sz="2800" dirty="0" smtClean="0">
                <a:solidFill>
                  <a:schemeClr val="tx1"/>
                </a:solidFill>
                <a:latin typeface="Calibri" pitchFamily="34" charset="0"/>
              </a:rPr>
              <a:t>and how libraries can help</a:t>
            </a:r>
            <a:endParaRPr lang="en-US" sz="2800" dirty="0">
              <a:solidFill>
                <a:schemeClr val="tx1"/>
              </a:solidFill>
              <a:latin typeface="Calibri" pitchFamily="34" charset="0"/>
            </a:endParaRPr>
          </a:p>
        </p:txBody>
      </p:sp>
      <p:pic>
        <p:nvPicPr>
          <p:cNvPr id="12292" name="Picture 4" descr="Some Rights Reserved"/>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3528" y="6309320"/>
            <a:ext cx="1008112" cy="35513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xmlns:p14="http://schemas.microsoft.com/office/powerpoint/2010/mai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5511" y="134634"/>
            <a:ext cx="8808978" cy="6606734"/>
          </a:xfrm>
          <a:prstGeom prst="rect">
            <a:avLst/>
          </a:prstGeom>
        </p:spPr>
      </p:pic>
    </p:spTree>
    <p:extLst>
      <p:ext uri="{BB962C8B-B14F-4D97-AF65-F5344CB8AC3E}">
        <p14:creationId xmlns:p14="http://schemas.microsoft.com/office/powerpoint/2010/main" val="88498166"/>
      </p:ext>
    </p:extLst>
  </p:cSld>
  <p:clrMapOvr>
    <a:masterClrMapping/>
  </p:clrMapOvr>
  <p:timing>
    <p:tnLst>
      <p:par>
        <p:cTn xmlns:p14="http://schemas.microsoft.com/office/powerpoint/2010/mai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graphicFrame>
        <p:nvGraphicFramePr>
          <p:cNvPr id="4" name="Content Placeholder 3"/>
          <p:cNvGraphicFramePr>
            <a:graphicFrameLocks noGrp="1"/>
          </p:cNvGraphicFramePr>
          <p:nvPr>
            <p:ph idx="1"/>
            <p:extLst>
              <p:ext uri="{D42A27DB-BD31-4B8C-83A1-F6EECF244321}">
                <p14:modId xmlns:p14="http://schemas.microsoft.com/office/powerpoint/2010/main" val="669451402"/>
              </p:ext>
            </p:extLst>
          </p:nvPr>
        </p:nvGraphicFramePr>
        <p:xfrm>
          <a:off x="0" y="0"/>
          <a:ext cx="9144000" cy="7348363"/>
        </p:xfrm>
        <a:graphic>
          <a:graphicData uri="http://schemas.openxmlformats.org/drawingml/2006/table">
            <a:tbl>
              <a:tblPr/>
              <a:tblGrid>
                <a:gridCol w="1643063"/>
                <a:gridCol w="3643312"/>
                <a:gridCol w="3857625"/>
              </a:tblGrid>
              <a:tr h="365747">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cs typeface="Arial" charset="0"/>
                        </a:rPr>
                        <a:t>Function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dirty="0" smtClean="0">
                          <a:ln>
                            <a:noFill/>
                          </a:ln>
                          <a:solidFill>
                            <a:srgbClr val="FFFFFF"/>
                          </a:solidFill>
                          <a:effectLst/>
                          <a:latin typeface="Arial" charset="0"/>
                          <a:cs typeface="Arial" charset="0"/>
                        </a:rPr>
                        <a:t>Old</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457200" rtl="0" eaLnBrk="1" fontAlgn="base" latinLnBrk="0" hangingPunct="1">
                        <a:lnSpc>
                          <a:spcPct val="100000"/>
                        </a:lnSpc>
                        <a:spcBef>
                          <a:spcPct val="0"/>
                        </a:spcBef>
                        <a:spcAft>
                          <a:spcPct val="0"/>
                        </a:spcAft>
                        <a:buClrTx/>
                        <a:buSzTx/>
                        <a:buFontTx/>
                        <a:buNone/>
                        <a:tabLst/>
                      </a:pPr>
                      <a:r>
                        <a:rPr kumimoji="0" lang="en-US" sz="1800" b="1" i="0" u="none" strike="noStrike" cap="none" normalizeH="0" baseline="0" smtClean="0">
                          <a:ln>
                            <a:noFill/>
                          </a:ln>
                          <a:solidFill>
                            <a:srgbClr val="FFFFFF"/>
                          </a:solidFill>
                          <a:effectLst/>
                          <a:latin typeface="Arial" charset="0"/>
                          <a:cs typeface="Arial" charset="0"/>
                        </a:rPr>
                        <a:t>New</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lnTlToBr>
                      <a:noFill/>
                    </a:lnTlToBr>
                    <a:lnBlToTr>
                      <a:noFill/>
                    </a:lnBlToTr>
                    <a:solidFill>
                      <a:schemeClr val="accent2"/>
                    </a:solidFill>
                  </a:tcPr>
                </a:tc>
              </a:tr>
              <a:tr h="701048">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Formulation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Alone or in laboratory with graduate students and colleagues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 and…</a:t>
                      </a:r>
                      <a:endParaRPr kumimoji="0" lang="en-US" sz="1600" b="0" i="0" u="none" strike="noStrike" cap="none" normalizeH="0" baseline="0" dirty="0" smtClean="0">
                        <a:ln>
                          <a:noFill/>
                        </a:ln>
                        <a:solidFill>
                          <a:srgbClr val="000000"/>
                        </a:solidFill>
                        <a:effectLst/>
                        <a:latin typeface="Arial" charset="0"/>
                        <a:cs typeface="Arial" charset="0"/>
                      </a:endParaRP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With colleagues all over the web</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r>
              <a:tr h="1252419">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Registration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Journal submission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Book publication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Conference presentation</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Working paper / Technical Report</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 and…</a:t>
                      </a:r>
                      <a:endParaRPr kumimoji="0" lang="en-US" sz="1600" b="0" i="0" u="none" strike="noStrike" cap="none" normalizeH="0" baseline="0" dirty="0" smtClean="0">
                        <a:ln>
                          <a:noFill/>
                        </a:ln>
                        <a:solidFill>
                          <a:srgbClr val="000000"/>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Blogs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Disciplinary repositories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Open notebooks / open data</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r h="914377">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Certification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Publishers through peer review</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Universities indirectly through promotion and tenure</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and…</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Accuracy/good science review (</a:t>
                      </a:r>
                      <a:r>
                        <a:rPr kumimoji="0" lang="en-US" sz="1600" b="0" i="0" u="none" strike="noStrike" cap="none" normalizeH="0" baseline="0" dirty="0" err="1" smtClean="0">
                          <a:ln>
                            <a:noFill/>
                          </a:ln>
                          <a:solidFill>
                            <a:srgbClr val="000000"/>
                          </a:solidFill>
                          <a:effectLst/>
                          <a:latin typeface="Arial" charset="0"/>
                          <a:cs typeface="Arial" charset="0"/>
                          <a:sym typeface="Wingdings" pitchFamily="2" charset="2"/>
                        </a:rPr>
                        <a:t>PloS</a:t>
                      </a: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 One)</a:t>
                      </a:r>
                      <a:b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b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Open peer review</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Data requirements</a:t>
                      </a:r>
                    </a:p>
                    <a:p>
                      <a:pPr marL="0" marR="0" lvl="0" indent="0" algn="l" defTabSz="4572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err="1" smtClean="0">
                          <a:ln>
                            <a:noFill/>
                          </a:ln>
                          <a:solidFill>
                            <a:srgbClr val="000000"/>
                          </a:solidFill>
                          <a:effectLst/>
                          <a:latin typeface="Arial" charset="0"/>
                          <a:cs typeface="Arial" charset="0"/>
                          <a:sym typeface="Wingdings" pitchFamily="2" charset="2"/>
                        </a:rPr>
                        <a:t>Altmetrics</a:t>
                      </a:r>
                      <a:r>
                        <a:rPr kumimoji="0" lang="en-US" sz="1600" b="0" i="0" u="none" strike="noStrike" cap="none" normalizeH="0" baseline="0" dirty="0" smtClean="0">
                          <a:ln>
                            <a:noFill/>
                          </a:ln>
                          <a:solidFill>
                            <a:srgbClr val="000000"/>
                          </a:solidFill>
                          <a:effectLst/>
                          <a:latin typeface="Arial" charset="0"/>
                          <a:cs typeface="Arial" charset="0"/>
                          <a:sym typeface="Wingdings" pitchFamily="2" charset="2"/>
                        </a:rPr>
                        <a:t> and post peer review</a:t>
                      </a:r>
                      <a:endParaRPr kumimoji="0" lang="en-US" sz="1600" b="0" i="0" u="none" strike="noStrike" cap="none" normalizeH="0" baseline="0" dirty="0" smtClean="0">
                        <a:ln>
                          <a:noFill/>
                        </a:ln>
                        <a:solidFill>
                          <a:srgbClr val="000000"/>
                        </a:solidFill>
                        <a:effectLst/>
                        <a:latin typeface="Arial" charset="0"/>
                        <a:cs typeface="Arial" charset="0"/>
                        <a:sym typeface="Wingdings" pitchFamily="-109" charset="2"/>
                      </a:endParaRP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r>
              <a:tr h="1737321">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Dissemination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228600" marR="0" lvl="0" indent="-22860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Libraries</a:t>
                      </a:r>
                    </a:p>
                    <a:p>
                      <a:pPr marL="228600" marR="0" lvl="0" indent="-22860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Publishers – journals and monographs</a:t>
                      </a:r>
                    </a:p>
                    <a:p>
                      <a:pPr marL="228600" marR="0" lvl="0" indent="-22860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Scholarly societies thru publications &amp; conferences</a:t>
                      </a:r>
                    </a:p>
                    <a:p>
                      <a:pPr marL="228600" marR="0" lvl="0" indent="-228600" algn="l" defTabSz="9144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Abstract and Indexing Services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 typeface="Wingdings" pitchFamily="-109" charset="2"/>
                        <a:buChar char="ß"/>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and…</a:t>
                      </a:r>
                    </a:p>
                    <a:p>
                      <a:pPr marL="0" marR="0" lvl="0" indent="0" algn="l" defTabSz="914400" rtl="0" eaLnBrk="1" fontAlgn="base" latinLnBrk="0" hangingPunct="1">
                        <a:lnSpc>
                          <a:spcPct val="100000"/>
                        </a:lnSpc>
                        <a:spcBef>
                          <a:spcPct val="0"/>
                        </a:spcBef>
                        <a:spcAft>
                          <a:spcPct val="0"/>
                        </a:spcAft>
                        <a:buClrTx/>
                        <a:buSzTx/>
                        <a:buFont typeface="Wingdings" pitchFamily="-109" charset="2"/>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Blogs</a:t>
                      </a:r>
                    </a:p>
                    <a:p>
                      <a:pPr marL="0" marR="0" lvl="0" indent="0" algn="l" defTabSz="914400" rtl="0" eaLnBrk="1" fontAlgn="base" latinLnBrk="0" hangingPunct="1">
                        <a:lnSpc>
                          <a:spcPct val="100000"/>
                        </a:lnSpc>
                        <a:spcBef>
                          <a:spcPct val="0"/>
                        </a:spcBef>
                        <a:spcAft>
                          <a:spcPct val="0"/>
                        </a:spcAft>
                        <a:buClrTx/>
                        <a:buSzTx/>
                        <a:buFont typeface="Wingdings" pitchFamily="-109" charset="2"/>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Repositories</a:t>
                      </a:r>
                    </a:p>
                    <a:p>
                      <a:pPr marL="0" marR="0" lvl="0" indent="0" algn="l" defTabSz="914400" rtl="0" eaLnBrk="1" fontAlgn="base" latinLnBrk="0" hangingPunct="1">
                        <a:lnSpc>
                          <a:spcPct val="100000"/>
                        </a:lnSpc>
                        <a:spcBef>
                          <a:spcPct val="0"/>
                        </a:spcBef>
                        <a:spcAft>
                          <a:spcPct val="0"/>
                        </a:spcAft>
                        <a:buClrTx/>
                        <a:buSzTx/>
                        <a:buFont typeface="Wingdings" pitchFamily="-109" charset="2"/>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Google </a:t>
                      </a:r>
                    </a:p>
                    <a:p>
                      <a:pPr marL="0" marR="0" lvl="0" indent="0" algn="l" defTabSz="914400" rtl="0" eaLnBrk="1" fontAlgn="base" latinLnBrk="0" hangingPunct="1">
                        <a:lnSpc>
                          <a:spcPct val="100000"/>
                        </a:lnSpc>
                        <a:spcBef>
                          <a:spcPct val="0"/>
                        </a:spcBef>
                        <a:spcAft>
                          <a:spcPct val="0"/>
                        </a:spcAft>
                        <a:buClrTx/>
                        <a:buSzTx/>
                        <a:buFont typeface="Wingdings" pitchFamily="-109" charset="2"/>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Funding agency mandates</a:t>
                      </a:r>
                    </a:p>
                    <a:p>
                      <a:pPr marL="0" marR="0" lvl="0" indent="0" algn="l" defTabSz="914400" rtl="0" eaLnBrk="1" fontAlgn="base" latinLnBrk="0" hangingPunct="1">
                        <a:lnSpc>
                          <a:spcPct val="100000"/>
                        </a:lnSpc>
                        <a:spcBef>
                          <a:spcPct val="0"/>
                        </a:spcBef>
                        <a:spcAft>
                          <a:spcPct val="0"/>
                        </a:spcAft>
                        <a:buClrTx/>
                        <a:buSzTx/>
                        <a:buFont typeface="Wingdings" pitchFamily="-109" charset="2"/>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Datasets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20000"/>
                        <a:lumOff val="80000"/>
                      </a:schemeClr>
                    </a:solidFill>
                  </a:tcPr>
                </a:tc>
              </a:tr>
              <a:tr h="1737321">
                <a:tc>
                  <a:txBody>
                    <a:bodyPr/>
                    <a:lstStyle/>
                    <a:p>
                      <a:pPr marL="0" marR="0" lvl="0" indent="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Preservation</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228600" marR="0" lvl="0" indent="-228600" algn="l" defTabSz="457200" rtl="0" eaLnBrk="1" fontAlgn="base" latinLnBrk="0" hangingPunct="1">
                        <a:lnSpc>
                          <a:spcPct val="100000"/>
                        </a:lnSpc>
                        <a:spcBef>
                          <a:spcPct val="0"/>
                        </a:spcBef>
                        <a:spcAft>
                          <a:spcPct val="0"/>
                        </a:spcAft>
                        <a:buClrTx/>
                        <a:buSzTx/>
                        <a:buFontTx/>
                        <a:buNone/>
                        <a:tabLst/>
                      </a:pPr>
                      <a:r>
                        <a:rPr kumimoji="0" lang="en-US" sz="1800" b="0" i="0" u="none" strike="noStrike" cap="none" normalizeH="0" baseline="0" dirty="0" smtClean="0">
                          <a:ln>
                            <a:noFill/>
                          </a:ln>
                          <a:solidFill>
                            <a:srgbClr val="000000"/>
                          </a:solidFill>
                          <a:effectLst/>
                          <a:latin typeface="Arial" charset="0"/>
                          <a:cs typeface="Arial" charset="0"/>
                        </a:rPr>
                        <a:t>Libraries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sym typeface="Wingdings" pitchFamily="-109" charset="2"/>
                        </a:rPr>
                        <a:t> and</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Collaborations like Portico &amp; Hathi Trust</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Disciplinary / institutional repositories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Publishers</a:t>
                      </a: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smtClean="0">
                          <a:ln>
                            <a:noFill/>
                          </a:ln>
                          <a:solidFill>
                            <a:srgbClr val="000000"/>
                          </a:solidFill>
                          <a:effectLst/>
                          <a:latin typeface="Arial" charset="0"/>
                          <a:cs typeface="Arial" charset="0"/>
                        </a:rPr>
                        <a:t>Datasets!</a:t>
                      </a:r>
                    </a:p>
                  </a:txBody>
                  <a:tcPr marT="45716" marB="45716"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accent2">
                        <a:lumMod val="40000"/>
                        <a:lumOff val="60000"/>
                      </a:schemeClr>
                    </a:solidFill>
                  </a:tcPr>
                </a:tc>
              </a:tr>
            </a:tbl>
          </a:graphicData>
        </a:graphic>
      </p:graphicFrame>
    </p:spTree>
    <p:extLst>
      <p:ext uri="{BB962C8B-B14F-4D97-AF65-F5344CB8AC3E}">
        <p14:creationId xmlns:p14="http://schemas.microsoft.com/office/powerpoint/2010/main" val="811481900"/>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extBox 1"/>
          <p:cNvSpPr txBox="1">
            <a:spLocks noChangeArrowheads="1"/>
          </p:cNvSpPr>
          <p:nvPr/>
        </p:nvSpPr>
        <p:spPr bwMode="auto">
          <a:xfrm>
            <a:off x="1575544" y="1995805"/>
            <a:ext cx="5791200" cy="1846659"/>
          </a:xfrm>
          <a:prstGeom prst="rect">
            <a:avLst/>
          </a:prstGeom>
          <a:noFill/>
          <a:ln w="9525">
            <a:noFill/>
            <a:miter lim="800000"/>
            <a:headEnd/>
            <a:tailEnd/>
          </a:ln>
        </p:spPr>
        <p:txBody>
          <a:bodyPr>
            <a:spAutoFit/>
          </a:bodyPr>
          <a:lstStyle/>
          <a:p>
            <a:pPr algn="ctr"/>
            <a:r>
              <a:rPr lang="en-US" sz="4800" dirty="0" smtClean="0">
                <a:latin typeface="Lucida Sans" pitchFamily="-109" charset="0"/>
              </a:rPr>
              <a:t>Openness is winning. </a:t>
            </a:r>
            <a:endParaRPr lang="en-US" sz="4800" dirty="0">
              <a:latin typeface="Lucida Sans" pitchFamily="-109" charset="0"/>
            </a:endParaRPr>
          </a:p>
          <a:p>
            <a:endParaRPr lang="en-US" dirty="0"/>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1575544" y="1995805"/>
            <a:ext cx="5791200" cy="2585323"/>
          </a:xfrm>
          <a:prstGeom prst="rect">
            <a:avLst/>
          </a:prstGeom>
          <a:noFill/>
          <a:ln w="9525">
            <a:noFill/>
            <a:miter lim="800000"/>
            <a:headEnd/>
            <a:tailEnd/>
          </a:ln>
        </p:spPr>
        <p:txBody>
          <a:bodyPr>
            <a:spAutoFit/>
          </a:bodyPr>
          <a:lstStyle/>
          <a:p>
            <a:pPr algn="ctr"/>
            <a:r>
              <a:rPr lang="en-US" sz="4800" dirty="0" smtClean="0">
                <a:latin typeface="Lucida Sans" pitchFamily="-109" charset="0"/>
              </a:rPr>
              <a:t>But does that mean what we think it means? </a:t>
            </a:r>
            <a:endParaRPr lang="en-US" sz="4800" dirty="0">
              <a:latin typeface="Lucida Sans" pitchFamily="-109" charset="0"/>
            </a:endParaRPr>
          </a:p>
          <a:p>
            <a:endParaRPr lang="en-US" dirty="0"/>
          </a:p>
        </p:txBody>
      </p:sp>
    </p:spTree>
    <p:extLst>
      <p:ext uri="{BB962C8B-B14F-4D97-AF65-F5344CB8AC3E}">
        <p14:creationId xmlns:p14="http://schemas.microsoft.com/office/powerpoint/2010/main" val="2487711577"/>
      </p:ext>
    </p:extLst>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398" y="1268760"/>
            <a:ext cx="8580437" cy="4248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34052942"/>
      </p:ext>
    </p:extLst>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6E4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255844"/>
            <a:ext cx="9144000" cy="4346312"/>
          </a:xfrm>
          <a:prstGeom prst="rect">
            <a:avLst/>
          </a:prstGeom>
        </p:spPr>
      </p:pic>
    </p:spTree>
    <p:extLst>
      <p:ext uri="{BB962C8B-B14F-4D97-AF65-F5344CB8AC3E}">
        <p14:creationId xmlns:p14="http://schemas.microsoft.com/office/powerpoint/2010/main" val="930111837"/>
      </p:ext>
    </p:extLst>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475656" y="2276872"/>
            <a:ext cx="6077305" cy="1446550"/>
          </a:xfrm>
          <a:prstGeom prst="rect">
            <a:avLst/>
          </a:prstGeom>
          <a:noFill/>
        </p:spPr>
        <p:txBody>
          <a:bodyPr wrap="none" rtlCol="0">
            <a:spAutoFit/>
          </a:bodyPr>
          <a:lstStyle/>
          <a:p>
            <a:r>
              <a:rPr lang="en-US" sz="8800" b="1" dirty="0" smtClean="0"/>
              <a:t>#</a:t>
            </a:r>
            <a:r>
              <a:rPr lang="en-US" sz="8800" b="1" dirty="0" err="1" smtClean="0"/>
              <a:t>pdftribute</a:t>
            </a:r>
            <a:endParaRPr lang="en-US" sz="8800" b="1" dirty="0"/>
          </a:p>
        </p:txBody>
      </p:sp>
    </p:spTree>
    <p:extLst>
      <p:ext uri="{BB962C8B-B14F-4D97-AF65-F5344CB8AC3E}">
        <p14:creationId xmlns:p14="http://schemas.microsoft.com/office/powerpoint/2010/main" val="2575969087"/>
      </p:ext>
    </p:extLst>
  </p:cSld>
  <p:clrMapOvr>
    <a:masterClrMapping/>
  </p:clrMapOvr>
  <p:timing>
    <p:tnLst>
      <p:par>
        <p:cTn xmlns:p14="http://schemas.microsoft.com/office/powerpoint/2010/mai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FA7E"/>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79512" y="0"/>
            <a:ext cx="8856984" cy="6858000"/>
          </a:xfrm>
          <a:prstGeom prst="rect">
            <a:avLst/>
          </a:prstGeom>
        </p:spPr>
      </p:pic>
    </p:spTree>
    <p:extLst>
      <p:ext uri="{BB962C8B-B14F-4D97-AF65-F5344CB8AC3E}">
        <p14:creationId xmlns:p14="http://schemas.microsoft.com/office/powerpoint/2010/main" val="1394639189"/>
      </p:ext>
    </p:extLst>
  </p:cSld>
  <p:clrMapOvr>
    <a:masterClrMapping/>
  </p:clrMapOvr>
  <p:timing>
    <p:tnLst>
      <p:par>
        <p:cTn xmlns:p14="http://schemas.microsoft.com/office/powerpoint/2010/mai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D8E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4616" y="129704"/>
            <a:ext cx="5405696" cy="6602671"/>
          </a:xfrm>
          <a:prstGeom prst="rect">
            <a:avLst/>
          </a:prstGeom>
        </p:spPr>
      </p:pic>
    </p:spTree>
    <p:extLst>
      <p:ext uri="{BB962C8B-B14F-4D97-AF65-F5344CB8AC3E}">
        <p14:creationId xmlns:p14="http://schemas.microsoft.com/office/powerpoint/2010/main" val="3596129943"/>
      </p:ext>
    </p:extLst>
  </p:cSld>
  <p:clrMapOvr>
    <a:masterClrMapping/>
  </p:clrMapOvr>
  <p:timing>
    <p:tnLst>
      <p:par>
        <p:cTn xmlns:p14="http://schemas.microsoft.com/office/powerpoint/2010/mai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1560" y="836712"/>
            <a:ext cx="7992888" cy="5632311"/>
          </a:xfrm>
          <a:prstGeom prst="rect">
            <a:avLst/>
          </a:prstGeom>
        </p:spPr>
        <p:txBody>
          <a:bodyPr wrap="square">
            <a:spAutoFit/>
          </a:bodyPr>
          <a:lstStyle/>
          <a:p>
            <a:r>
              <a:rPr lang="en-US" sz="4000" dirty="0"/>
              <a:t>Elsevier welcomes the Finch report on broadening access to academic research</a:t>
            </a:r>
            <a:r>
              <a:rPr lang="en-US" sz="3600" dirty="0"/>
              <a:t>. </a:t>
            </a:r>
            <a:r>
              <a:rPr lang="en-US" sz="2400" dirty="0"/>
              <a:t>We are pleased that so many members of the academic community - universities, funders, libraries, scholarly societies, and publishers - have been able to collaborate constructively to find a way forward. The recommendations identify real opportunities, as well as risks, and how they are implemented will be key in ensuring sustainable models for scholarly communications. We look forward to working with other stakeholders to encourage their successful implementation and to enable even wider dissemination of research in the future.</a:t>
            </a:r>
          </a:p>
        </p:txBody>
      </p:sp>
    </p:spTree>
    <p:extLst>
      <p:ext uri="{BB962C8B-B14F-4D97-AF65-F5344CB8AC3E}">
        <p14:creationId xmlns:p14="http://schemas.microsoft.com/office/powerpoint/2010/main" val="367692729"/>
      </p:ext>
    </p:extLst>
  </p:cSld>
  <p:clrMapOvr>
    <a:masterClrMapping/>
  </p:clrMapOvr>
  <p:timing>
    <p:tnLst>
      <p:par>
        <p:cTn xmlns:p14="http://schemas.microsoft.com/office/powerpoint/2010/mai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Box 5"/>
          <p:cNvSpPr txBox="1">
            <a:spLocks noChangeArrowheads="1"/>
          </p:cNvSpPr>
          <p:nvPr/>
        </p:nvSpPr>
        <p:spPr bwMode="auto">
          <a:xfrm>
            <a:off x="914400" y="838200"/>
            <a:ext cx="7467600" cy="4031873"/>
          </a:xfrm>
          <a:prstGeom prst="rect">
            <a:avLst/>
          </a:prstGeom>
          <a:noFill/>
          <a:ln w="9525">
            <a:noFill/>
            <a:miter lim="800000"/>
            <a:headEnd/>
            <a:tailEnd/>
          </a:ln>
        </p:spPr>
        <p:txBody>
          <a:bodyPr>
            <a:spAutoFit/>
          </a:bodyPr>
          <a:lstStyle/>
          <a:p>
            <a:pPr algn="ctr">
              <a:defRPr/>
            </a:pPr>
            <a:r>
              <a:rPr lang="en-US" sz="3200" dirty="0">
                <a:latin typeface="Calibri" pitchFamily="34" charset="0"/>
                <a:cs typeface="Lucida Sans" pitchFamily="-109" charset="0"/>
              </a:rPr>
              <a:t>“Scientific publishers should be terrified that some of the world’s best scientists, people at or near their research peak, …are spending hundreds of hours each year creating original research content for their blogs, content that in many cases would be difficult or impossible to publish in a conventional journal.</a:t>
            </a:r>
          </a:p>
        </p:txBody>
      </p:sp>
      <p:sp>
        <p:nvSpPr>
          <p:cNvPr id="3" name="TextBox 2"/>
          <p:cNvSpPr txBox="1"/>
          <p:nvPr/>
        </p:nvSpPr>
        <p:spPr>
          <a:xfrm>
            <a:off x="36512" y="4993357"/>
            <a:ext cx="9144000" cy="646331"/>
          </a:xfrm>
          <a:prstGeom prst="rect">
            <a:avLst/>
          </a:prstGeom>
          <a:noFill/>
        </p:spPr>
        <p:txBody>
          <a:bodyPr>
            <a:spAutoFit/>
          </a:bodyPr>
          <a:lstStyle/>
          <a:p>
            <a:pPr algn="ctr">
              <a:defRPr/>
            </a:pPr>
            <a:r>
              <a:rPr lang="en-US" sz="3600" dirty="0">
                <a:latin typeface="Calibri" pitchFamily="34" charset="0"/>
              </a:rPr>
              <a:t>By comparison, journals are standing still.”</a:t>
            </a:r>
          </a:p>
        </p:txBody>
      </p:sp>
      <p:sp>
        <p:nvSpPr>
          <p:cNvPr id="19461" name="TextBox 3"/>
          <p:cNvSpPr txBox="1">
            <a:spLocks noChangeArrowheads="1"/>
          </p:cNvSpPr>
          <p:nvPr/>
        </p:nvSpPr>
        <p:spPr bwMode="auto">
          <a:xfrm>
            <a:off x="1143000" y="5943600"/>
            <a:ext cx="6858000" cy="6461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cs typeface="Arial" charset="0"/>
              </a:defRPr>
            </a:lvl1pPr>
            <a:lvl2pPr marL="742950" indent="-285750" eaLnBrk="0" hangingPunct="0">
              <a:defRPr>
                <a:solidFill>
                  <a:schemeClr val="tx1"/>
                </a:solidFill>
                <a:latin typeface="Arial" charset="0"/>
                <a:cs typeface="Arial" charset="0"/>
              </a:defRPr>
            </a:lvl2pPr>
            <a:lvl3pPr marL="1143000" indent="-228600" eaLnBrk="0" hangingPunct="0">
              <a:defRPr>
                <a:solidFill>
                  <a:schemeClr val="tx1"/>
                </a:solidFill>
                <a:latin typeface="Arial" charset="0"/>
                <a:cs typeface="Arial" charset="0"/>
              </a:defRPr>
            </a:lvl3pPr>
            <a:lvl4pPr marL="1600200" indent="-228600" eaLnBrk="0" hangingPunct="0">
              <a:defRPr>
                <a:solidFill>
                  <a:schemeClr val="tx1"/>
                </a:solidFill>
                <a:latin typeface="Arial" charset="0"/>
                <a:cs typeface="Arial" charset="0"/>
              </a:defRPr>
            </a:lvl4pPr>
            <a:lvl5pPr marL="2057400" indent="-228600" eaLnBrk="0" hangingPunct="0">
              <a:defRPr>
                <a:solidFill>
                  <a:schemeClr val="tx1"/>
                </a:solidFill>
                <a:latin typeface="Arial" charset="0"/>
                <a:cs typeface="Arial" charset="0"/>
              </a:defRPr>
            </a:lvl5pPr>
            <a:lvl6pPr marL="2514600" indent="-228600" eaLnBrk="0" fontAlgn="base" hangingPunct="0">
              <a:spcBef>
                <a:spcPct val="0"/>
              </a:spcBef>
              <a:spcAft>
                <a:spcPct val="0"/>
              </a:spcAft>
              <a:defRPr>
                <a:solidFill>
                  <a:schemeClr val="tx1"/>
                </a:solidFill>
                <a:latin typeface="Arial" charset="0"/>
                <a:cs typeface="Arial" charset="0"/>
              </a:defRPr>
            </a:lvl6pPr>
            <a:lvl7pPr marL="2971800" indent="-228600" eaLnBrk="0" fontAlgn="base" hangingPunct="0">
              <a:spcBef>
                <a:spcPct val="0"/>
              </a:spcBef>
              <a:spcAft>
                <a:spcPct val="0"/>
              </a:spcAft>
              <a:defRPr>
                <a:solidFill>
                  <a:schemeClr val="tx1"/>
                </a:solidFill>
                <a:latin typeface="Arial" charset="0"/>
                <a:cs typeface="Arial" charset="0"/>
              </a:defRPr>
            </a:lvl7pPr>
            <a:lvl8pPr marL="3429000" indent="-228600" eaLnBrk="0" fontAlgn="base" hangingPunct="0">
              <a:spcBef>
                <a:spcPct val="0"/>
              </a:spcBef>
              <a:spcAft>
                <a:spcPct val="0"/>
              </a:spcAft>
              <a:defRPr>
                <a:solidFill>
                  <a:schemeClr val="tx1"/>
                </a:solidFill>
                <a:latin typeface="Arial" charset="0"/>
                <a:cs typeface="Arial" charset="0"/>
              </a:defRPr>
            </a:lvl8pPr>
            <a:lvl9pPr marL="3886200" indent="-228600" eaLnBrk="0" fontAlgn="base" hangingPunct="0">
              <a:spcBef>
                <a:spcPct val="0"/>
              </a:spcBef>
              <a:spcAft>
                <a:spcPct val="0"/>
              </a:spcAft>
              <a:defRPr>
                <a:solidFill>
                  <a:schemeClr val="tx1"/>
                </a:solidFill>
                <a:latin typeface="Arial" charset="0"/>
                <a:cs typeface="Arial" charset="0"/>
              </a:defRPr>
            </a:lvl9pPr>
          </a:lstStyle>
          <a:p>
            <a:pPr algn="ctr" eaLnBrk="1" hangingPunct="1"/>
            <a:r>
              <a:rPr lang="en-US" dirty="0">
                <a:latin typeface="Calibri" pitchFamily="34" charset="0"/>
              </a:rPr>
              <a:t>Michael Nielsen, “Is scientific publishing about to be disrupted?”, blog post on The future of science, June 29, 2009</a:t>
            </a:r>
          </a:p>
        </p:txBody>
      </p:sp>
    </p:spTree>
    <p:extLst>
      <p:ext uri="{BB962C8B-B14F-4D97-AF65-F5344CB8AC3E}">
        <p14:creationId xmlns:p14="http://schemas.microsoft.com/office/powerpoint/2010/main" val="2784378258"/>
      </p:ext>
    </p:extLst>
  </p:cSld>
  <p:clrMapOvr>
    <a:masterClrMapping/>
  </p:clrMapOvr>
  <p:timing>
    <p:tnLst>
      <p:par>
        <p:cTn xmlns:p14="http://schemas.microsoft.com/office/powerpoint/2010/mai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39577"/>
            <a:ext cx="8784976" cy="65867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98946501"/>
      </p:ext>
    </p:extLst>
  </p:cSld>
  <p:clrMapOvr>
    <a:masterClrMapping/>
  </p:clrMapOvr>
  <p:timing>
    <p:tnLst>
      <p:par>
        <p:cTn xmlns:p14="http://schemas.microsoft.com/office/powerpoint/2010/mai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D500"/>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9592" y="116632"/>
            <a:ext cx="7270856" cy="6661858"/>
          </a:xfrm>
          <a:prstGeom prst="rect">
            <a:avLst/>
          </a:prstGeom>
        </p:spPr>
      </p:pic>
    </p:spTree>
    <p:extLst>
      <p:ext uri="{BB962C8B-B14F-4D97-AF65-F5344CB8AC3E}">
        <p14:creationId xmlns:p14="http://schemas.microsoft.com/office/powerpoint/2010/main" val="3135047854"/>
      </p:ext>
    </p:extLst>
  </p:cSld>
  <p:clrMapOvr>
    <a:masterClrMapping/>
  </p:clrMapOvr>
  <p:timing>
    <p:tnLst>
      <p:par>
        <p:cTn xmlns:p14="http://schemas.microsoft.com/office/powerpoint/2010/mai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143603"/>
            <a:ext cx="7726883" cy="65348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68316075"/>
      </p:ext>
    </p:extLst>
  </p:cSld>
  <p:clrMapOvr>
    <a:masterClrMapping/>
  </p:clrMapOvr>
  <p:timing>
    <p:tnLst>
      <p:par>
        <p:cTn xmlns:p14="http://schemas.microsoft.com/office/powerpoint/2010/mai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44B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632"/>
            <a:ext cx="9144000" cy="6624736"/>
          </a:xfrm>
          <a:prstGeom prst="rect">
            <a:avLst/>
          </a:prstGeom>
        </p:spPr>
      </p:pic>
    </p:spTree>
    <p:extLst>
      <p:ext uri="{BB962C8B-B14F-4D97-AF65-F5344CB8AC3E}">
        <p14:creationId xmlns:p14="http://schemas.microsoft.com/office/powerpoint/2010/main" val="2425394364"/>
      </p:ext>
    </p:extLst>
  </p:cSld>
  <p:clrMapOvr>
    <a:masterClrMapping/>
  </p:clrMapOvr>
  <p:timing>
    <p:tnLst>
      <p:par>
        <p:cTn xmlns:p14="http://schemas.microsoft.com/office/powerpoint/2010/mai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7850" y="33338"/>
            <a:ext cx="7986713" cy="6797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91384091"/>
      </p:ext>
    </p:extLst>
  </p:cSld>
  <p:clrMapOvr>
    <a:masterClrMapping/>
  </p:clrMapOvr>
  <p:timing>
    <p:tnLst>
      <p:par>
        <p:cTn xmlns:p14="http://schemas.microsoft.com/office/powerpoint/2010/mai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298D"/>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601" y="344478"/>
            <a:ext cx="7200799" cy="6169043"/>
          </a:xfrm>
          <a:prstGeom prst="rect">
            <a:avLst/>
          </a:prstGeom>
        </p:spPr>
      </p:pic>
    </p:spTree>
    <p:extLst>
      <p:ext uri="{BB962C8B-B14F-4D97-AF65-F5344CB8AC3E}">
        <p14:creationId xmlns:p14="http://schemas.microsoft.com/office/powerpoint/2010/main" val="464858687"/>
      </p:ext>
    </p:extLst>
  </p:cSld>
  <p:clrMapOvr>
    <a:masterClrMapping/>
  </p:clrMapOvr>
  <p:timing>
    <p:tnLst>
      <p:par>
        <p:cTn xmlns:p14="http://schemas.microsoft.com/office/powerpoint/2010/mai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Snagit_PPT87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16632"/>
            <a:ext cx="9144000" cy="6624736"/>
          </a:xfrm>
          <a:prstGeom prst="rect">
            <a:avLst/>
          </a:prstGeom>
        </p:spPr>
      </p:pic>
    </p:spTree>
    <p:extLst>
      <p:ext uri="{BB962C8B-B14F-4D97-AF65-F5344CB8AC3E}">
        <p14:creationId xmlns:p14="http://schemas.microsoft.com/office/powerpoint/2010/main" val="2250206189"/>
      </p:ext>
    </p:extLst>
  </p:cSld>
  <p:clrMapOvr>
    <a:masterClrMapping/>
  </p:clrMapOvr>
  <p:timing>
    <p:tnLst>
      <p:par>
        <p:cTn xmlns:p14="http://schemas.microsoft.com/office/powerpoint/2010/mai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1319444459"/>
      </p:ext>
    </p:extLst>
  </p:cSld>
  <p:clrMapOvr>
    <a:masterClrMapping/>
  </p:clrMapOvr>
  <p:timing>
    <p:tnLst>
      <p:par>
        <p:cTn xmlns:p14="http://schemas.microsoft.com/office/powerpoint/2010/mai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10984" y="549983"/>
            <a:ext cx="7405432" cy="2590985"/>
          </a:xfrm>
          <a:prstGeom prst="rect">
            <a:avLst/>
          </a:prstGeom>
        </p:spPr>
      </p:pic>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10984" y="3599037"/>
            <a:ext cx="7405432" cy="2566267"/>
          </a:xfrm>
          <a:prstGeom prst="rect">
            <a:avLst/>
          </a:prstGeom>
        </p:spPr>
      </p:pic>
    </p:spTree>
    <p:extLst>
      <p:ext uri="{BB962C8B-B14F-4D97-AF65-F5344CB8AC3E}">
        <p14:creationId xmlns:p14="http://schemas.microsoft.com/office/powerpoint/2010/main" val="2132019829"/>
      </p:ext>
    </p:extLst>
  </p:cSld>
  <p:clrMapOvr>
    <a:masterClrMapping/>
  </p:clrMapOvr>
  <p:timing>
    <p:tnLst>
      <p:par>
        <p:cTn xmlns:p14="http://schemas.microsoft.com/office/powerpoint/2010/mai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1" descr="3123914969_cf4b303494_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33632839"/>
      </p:ext>
    </p:extLst>
  </p:cSld>
  <p:clrMapOvr>
    <a:masterClrMapping/>
  </p:clrMapOvr>
  <p:timing>
    <p:tnLst>
      <p:par>
        <p:cTn xmlns:p14="http://schemas.microsoft.com/office/powerpoint/2010/mai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8472" y="1700808"/>
            <a:ext cx="8382000" cy="3096344"/>
          </a:xfrm>
        </p:spPr>
        <p:txBody>
          <a:bodyPr/>
          <a:lstStyle/>
          <a:p>
            <a:r>
              <a:rPr lang="en-US" sz="8800" b="1" dirty="0" smtClean="0">
                <a:latin typeface="Calibri" pitchFamily="34" charset="0"/>
              </a:rPr>
              <a:t>What about libraries?</a:t>
            </a:r>
            <a:endParaRPr lang="en-US" sz="8800" b="1" dirty="0">
              <a:latin typeface="Calibri" pitchFamily="34" charset="0"/>
            </a:endParaRPr>
          </a:p>
        </p:txBody>
      </p:sp>
    </p:spTree>
    <p:extLst>
      <p:ext uri="{BB962C8B-B14F-4D97-AF65-F5344CB8AC3E}">
        <p14:creationId xmlns:p14="http://schemas.microsoft.com/office/powerpoint/2010/main" val="1020344546"/>
      </p:ext>
    </p:extLst>
  </p:cSld>
  <p:clrMapOvr>
    <a:masterClrMapping/>
  </p:clrMapOvr>
  <p:timing>
    <p:tnLst>
      <p:par>
        <p:cTn xmlns:p14="http://schemas.microsoft.com/office/powerpoint/2010/mai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
            <a:ext cx="9144000" cy="6858000"/>
          </a:xfrm>
          <a:prstGeom prst="rect">
            <a:avLst/>
          </a:prstGeom>
        </p:spPr>
      </p:pic>
    </p:spTree>
    <p:extLst>
      <p:ext uri="{BB962C8B-B14F-4D97-AF65-F5344CB8AC3E}">
        <p14:creationId xmlns:p14="http://schemas.microsoft.com/office/powerpoint/2010/main" val="1963959865"/>
      </p:ext>
    </p:extLst>
  </p:cSld>
  <p:clrMapOvr>
    <a:masterClrMapping/>
  </p:clrMapOvr>
  <p:timing>
    <p:tnLst>
      <p:par>
        <p:cTn xmlns:p14="http://schemas.microsoft.com/office/powerpoint/2010/mai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381000" y="2287136"/>
            <a:ext cx="6324600" cy="1645920"/>
          </a:xfrm>
        </p:spPr>
        <p:txBody>
          <a:bodyPr/>
          <a:lstStyle/>
          <a:p>
            <a:r>
              <a:rPr lang="en-US" dirty="0" smtClean="0"/>
              <a:t>How Can Libraries Contribute?</a:t>
            </a:r>
            <a:endParaRPr lang="en-US" dirty="0"/>
          </a:p>
        </p:txBody>
      </p:sp>
    </p:spTree>
    <p:extLst>
      <p:ext uri="{BB962C8B-B14F-4D97-AF65-F5344CB8AC3E}">
        <p14:creationId xmlns:p14="http://schemas.microsoft.com/office/powerpoint/2010/main" val="297376888"/>
      </p:ext>
    </p:extLst>
  </p:cSld>
  <p:clrMapOvr>
    <a:masterClrMapping/>
  </p:clrMapOvr>
  <p:timing>
    <p:tnLst>
      <p:par>
        <p:cTn xmlns:p14="http://schemas.microsoft.com/office/powerpoint/2010/mai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a:xfrm>
            <a:off x="612775" y="228600"/>
            <a:ext cx="8153400" cy="990600"/>
          </a:xfrm>
        </p:spPr>
        <p:txBody>
          <a:bodyPr/>
          <a:lstStyle/>
          <a:p>
            <a:pPr algn="ctr" eaLnBrk="1" hangingPunct="1"/>
            <a:r>
              <a:rPr lang="en-US" dirty="0"/>
              <a:t>1</a:t>
            </a:r>
            <a:r>
              <a:rPr lang="en-US" dirty="0" smtClean="0"/>
              <a:t>. Do your homework</a:t>
            </a:r>
          </a:p>
        </p:txBody>
      </p:sp>
      <p:pic>
        <p:nvPicPr>
          <p:cNvPr id="16388"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555776" y="1978496"/>
            <a:ext cx="4114800" cy="4114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02641256"/>
      </p:ext>
    </p:extLst>
  </p:cSld>
  <p:clrMapOvr>
    <a:masterClrMapping/>
  </p:clrMapOvr>
  <p:timing>
    <p:tnLst>
      <p:par>
        <p:cTn xmlns:p14="http://schemas.microsoft.com/office/powerpoint/2010/mai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p:cNvSpPr>
            <a:spLocks noGrp="1"/>
          </p:cNvSpPr>
          <p:nvPr>
            <p:ph type="title"/>
          </p:nvPr>
        </p:nvSpPr>
        <p:spPr>
          <a:xfrm>
            <a:off x="612775" y="228600"/>
            <a:ext cx="8153400" cy="990600"/>
          </a:xfrm>
        </p:spPr>
        <p:txBody>
          <a:bodyPr/>
          <a:lstStyle/>
          <a:p>
            <a:pPr eaLnBrk="1" hangingPunct="1"/>
            <a:r>
              <a:rPr lang="en-US" smtClean="0"/>
              <a:t>Example: History Dept at Illinois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51520" y="1713721"/>
            <a:ext cx="8454454" cy="4955639"/>
          </a:xfrm>
          <a:prstGeom prst="rect">
            <a:avLst/>
          </a:prstGeom>
        </p:spPr>
      </p:pic>
    </p:spTree>
    <p:extLst>
      <p:ext uri="{BB962C8B-B14F-4D97-AF65-F5344CB8AC3E}">
        <p14:creationId xmlns:p14="http://schemas.microsoft.com/office/powerpoint/2010/main" val="3119472631"/>
      </p:ext>
    </p:extLst>
  </p:cSld>
  <p:clrMapOvr>
    <a:masterClrMapping/>
  </p:clrMapOvr>
  <p:timing>
    <p:tnLst>
      <p:par>
        <p:cTn xmlns:p14="http://schemas.microsoft.com/office/powerpoint/2010/mai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762788" y="1700808"/>
            <a:ext cx="5905556" cy="4786730"/>
          </a:xfrm>
        </p:spPr>
      </p:pic>
      <p:sp>
        <p:nvSpPr>
          <p:cNvPr id="4" name="Title 3"/>
          <p:cNvSpPr>
            <a:spLocks noGrp="1"/>
          </p:cNvSpPr>
          <p:nvPr>
            <p:ph type="title"/>
          </p:nvPr>
        </p:nvSpPr>
        <p:spPr/>
        <p:txBody>
          <a:bodyPr/>
          <a:lstStyle/>
          <a:p>
            <a:r>
              <a:rPr lang="en-US" dirty="0"/>
              <a:t>2</a:t>
            </a:r>
            <a:r>
              <a:rPr lang="en-US" dirty="0" smtClean="0"/>
              <a:t>. Engage with faculty</a:t>
            </a:r>
            <a:endParaRPr lang="en-US" dirty="0"/>
          </a:p>
        </p:txBody>
      </p:sp>
    </p:spTree>
    <p:extLst>
      <p:ext uri="{BB962C8B-B14F-4D97-AF65-F5344CB8AC3E}">
        <p14:creationId xmlns:p14="http://schemas.microsoft.com/office/powerpoint/2010/main" val="528135078"/>
      </p:ext>
    </p:extLst>
  </p:cSld>
  <p:clrMapOvr>
    <a:masterClrMapping/>
  </p:clrMapOvr>
  <p:timing>
    <p:tnLst>
      <p:par>
        <p:cTn xmlns:p14="http://schemas.microsoft.com/office/powerpoint/2010/mai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3</a:t>
            </a:r>
            <a:r>
              <a:rPr lang="en-US" dirty="0" smtClean="0"/>
              <a:t>. Engage with students</a:t>
            </a:r>
            <a:endParaRPr lang="en-US" dirty="0"/>
          </a:p>
        </p:txBody>
      </p:sp>
      <p:pic>
        <p:nvPicPr>
          <p:cNvPr id="1126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62409" y="1590978"/>
            <a:ext cx="7254007" cy="515039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29105633"/>
      </p:ext>
    </p:extLst>
  </p:cSld>
  <p:clrMapOvr>
    <a:masterClrMapping/>
  </p:clrMapOvr>
  <p:timing>
    <p:tnLst>
      <p:par>
        <p:cTn xmlns:p14="http://schemas.microsoft.com/office/powerpoint/2010/mai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86200" y="476672"/>
            <a:ext cx="5105400" cy="708025"/>
          </a:xfrm>
          <a:prstGeom prst="rect">
            <a:avLst/>
          </a:prstGeom>
          <a:solidFill>
            <a:schemeClr val="accent1">
              <a:lumMod val="40000"/>
              <a:lumOff val="60000"/>
            </a:schemeClr>
          </a:solidFill>
        </p:spPr>
        <p:txBody>
          <a:bodyPr>
            <a:spAutoFit/>
          </a:bodyPr>
          <a:lstStyle/>
          <a:p>
            <a:pPr marL="319088" indent="-319088" defTabSz="457200" eaLnBrk="0" fontAlgn="auto" hangingPunct="0">
              <a:spcBef>
                <a:spcPts val="700"/>
              </a:spcBef>
              <a:spcAft>
                <a:spcPts val="0"/>
              </a:spcAft>
              <a:buClr>
                <a:srgbClr val="DD8047"/>
              </a:buClr>
              <a:buSzPct val="60000"/>
              <a:defRPr/>
            </a:pPr>
            <a:r>
              <a:rPr lang="en-US" sz="2000" dirty="0">
                <a:solidFill>
                  <a:prstClr val="black"/>
                </a:solidFill>
                <a:latin typeface="Candara" pitchFamily="34" charset="0"/>
                <a:cs typeface="+mn-cs"/>
              </a:rPr>
              <a:t>	</a:t>
            </a:r>
            <a:r>
              <a:rPr lang="en-US" sz="2000" i="1" dirty="0">
                <a:solidFill>
                  <a:prstClr val="black"/>
                </a:solidFill>
                <a:latin typeface="Candara" pitchFamily="34" charset="0"/>
                <a:cs typeface="+mn-cs"/>
              </a:rPr>
              <a:t>Is There an Invisible Boundary Between the Races at UIUC? </a:t>
            </a:r>
            <a:r>
              <a:rPr lang="en-US" sz="2000" dirty="0">
                <a:solidFill>
                  <a:prstClr val="black"/>
                </a:solidFill>
                <a:latin typeface="Candara" pitchFamily="34" charset="0"/>
                <a:cs typeface="+mn-cs"/>
              </a:rPr>
              <a:t>(Ashanti Barber)</a:t>
            </a:r>
          </a:p>
        </p:txBody>
      </p:sp>
      <p:sp>
        <p:nvSpPr>
          <p:cNvPr id="6" name="Rectangle 5"/>
          <p:cNvSpPr/>
          <p:nvPr/>
        </p:nvSpPr>
        <p:spPr>
          <a:xfrm>
            <a:off x="228600" y="1556792"/>
            <a:ext cx="6400800" cy="708025"/>
          </a:xfrm>
          <a:prstGeom prst="rect">
            <a:avLst/>
          </a:prstGeom>
          <a:solidFill>
            <a:schemeClr val="accent2">
              <a:lumMod val="40000"/>
              <a:lumOff val="60000"/>
            </a:schemeClr>
          </a:solidFill>
        </p:spPr>
        <p:txBody>
          <a:bodyPr>
            <a:spAutoFit/>
          </a:bodyPr>
          <a:lstStyle/>
          <a:p>
            <a:pPr defTabSz="457200" fontAlgn="auto">
              <a:spcBef>
                <a:spcPts val="0"/>
              </a:spcBef>
              <a:spcAft>
                <a:spcPts val="0"/>
              </a:spcAft>
              <a:defRPr/>
            </a:pPr>
            <a:r>
              <a:rPr lang="en-US" sz="2000" dirty="0">
                <a:solidFill>
                  <a:prstClr val="black"/>
                </a:solidFill>
                <a:latin typeface="Candara" pitchFamily="34" charset="0"/>
                <a:cs typeface="+mn-cs"/>
              </a:rPr>
              <a:t>"</a:t>
            </a:r>
            <a:r>
              <a:rPr lang="en-US" sz="2000" i="1" dirty="0">
                <a:solidFill>
                  <a:prstClr val="black"/>
                </a:solidFill>
                <a:latin typeface="Candara" pitchFamily="34" charset="0"/>
                <a:cs typeface="+mn-cs"/>
              </a:rPr>
              <a:t>Just an 'Exotic-Sounding Name'? Debating the Ku Klux Klan in </a:t>
            </a:r>
            <a:r>
              <a:rPr lang="en-US" sz="2000" i="1" dirty="0" smtClean="0">
                <a:solidFill>
                  <a:prstClr val="black"/>
                </a:solidFill>
                <a:latin typeface="Candara" pitchFamily="34" charset="0"/>
                <a:cs typeface="+mn-cs"/>
              </a:rPr>
              <a:t>UIUC </a:t>
            </a:r>
            <a:r>
              <a:rPr lang="en-US" sz="2000" i="1" dirty="0">
                <a:solidFill>
                  <a:prstClr val="black"/>
                </a:solidFill>
                <a:latin typeface="Candara" pitchFamily="34" charset="0"/>
                <a:cs typeface="+mn-cs"/>
              </a:rPr>
              <a:t>History</a:t>
            </a:r>
            <a:r>
              <a:rPr lang="en-US" sz="2000" dirty="0">
                <a:solidFill>
                  <a:prstClr val="black"/>
                </a:solidFill>
                <a:latin typeface="Candara" pitchFamily="34" charset="0"/>
                <a:cs typeface="+mn-cs"/>
              </a:rPr>
              <a:t>“ (Stephen Lane)</a:t>
            </a:r>
          </a:p>
        </p:txBody>
      </p:sp>
      <p:sp>
        <p:nvSpPr>
          <p:cNvPr id="7" name="Rectangle 6"/>
          <p:cNvSpPr/>
          <p:nvPr/>
        </p:nvSpPr>
        <p:spPr>
          <a:xfrm>
            <a:off x="2209800" y="2492896"/>
            <a:ext cx="6629400" cy="708025"/>
          </a:xfrm>
          <a:prstGeom prst="rect">
            <a:avLst/>
          </a:prstGeom>
          <a:solidFill>
            <a:schemeClr val="accent1">
              <a:lumMod val="40000"/>
              <a:lumOff val="60000"/>
            </a:schemeClr>
          </a:solidFill>
        </p:spPr>
        <p:txBody>
          <a:bodyPr>
            <a:spAutoFit/>
          </a:bodyPr>
          <a:lstStyle/>
          <a:p>
            <a:pPr defTabSz="457200" fontAlgn="auto">
              <a:spcBef>
                <a:spcPts val="0"/>
              </a:spcBef>
              <a:spcAft>
                <a:spcPts val="0"/>
              </a:spcAft>
              <a:defRPr/>
            </a:pPr>
            <a:r>
              <a:rPr lang="en-US" sz="2000" i="1" dirty="0">
                <a:solidFill>
                  <a:prstClr val="black"/>
                </a:solidFill>
                <a:latin typeface="Candara" pitchFamily="34" charset="0"/>
                <a:cs typeface="+mn-cs"/>
              </a:rPr>
              <a:t>Educating our Youth on Queer Topics: Is UIUC Truly a Community Leader?</a:t>
            </a:r>
            <a:r>
              <a:rPr lang="en-US" sz="2000" dirty="0">
                <a:solidFill>
                  <a:prstClr val="black"/>
                </a:solidFill>
                <a:latin typeface="Candara" pitchFamily="34" charset="0"/>
                <a:cs typeface="+mn-cs"/>
              </a:rPr>
              <a:t> (Kari Britton)</a:t>
            </a:r>
            <a:r>
              <a:rPr lang="en-US" sz="2000" i="1" dirty="0">
                <a:solidFill>
                  <a:prstClr val="black"/>
                </a:solidFill>
                <a:latin typeface="Candara" pitchFamily="34" charset="0"/>
                <a:cs typeface="+mn-cs"/>
              </a:rPr>
              <a:t> </a:t>
            </a:r>
            <a:endParaRPr lang="en-US" sz="2000" dirty="0">
              <a:solidFill>
                <a:prstClr val="black"/>
              </a:solidFill>
              <a:latin typeface="Candara" pitchFamily="34" charset="0"/>
              <a:cs typeface="+mn-cs"/>
            </a:endParaRPr>
          </a:p>
        </p:txBody>
      </p:sp>
      <p:sp>
        <p:nvSpPr>
          <p:cNvPr id="8" name="Rectangle 7"/>
          <p:cNvSpPr/>
          <p:nvPr/>
        </p:nvSpPr>
        <p:spPr>
          <a:xfrm>
            <a:off x="152400" y="3429000"/>
            <a:ext cx="8305800" cy="707886"/>
          </a:xfrm>
          <a:prstGeom prst="rect">
            <a:avLst/>
          </a:prstGeom>
          <a:solidFill>
            <a:schemeClr val="accent2">
              <a:lumMod val="40000"/>
              <a:lumOff val="60000"/>
            </a:schemeClr>
          </a:solidFill>
        </p:spPr>
        <p:txBody>
          <a:bodyPr>
            <a:spAutoFit/>
          </a:bodyPr>
          <a:lstStyle/>
          <a:p>
            <a:pPr marL="319088" indent="-319088" defTabSz="457200" eaLnBrk="0" fontAlgn="auto" hangingPunct="0">
              <a:spcBef>
                <a:spcPts val="700"/>
              </a:spcBef>
              <a:spcAft>
                <a:spcPts val="0"/>
              </a:spcAft>
              <a:buClr>
                <a:srgbClr val="DD8047"/>
              </a:buClr>
              <a:buSzPct val="60000"/>
              <a:defRPr/>
            </a:pPr>
            <a:r>
              <a:rPr lang="en-US" sz="2000" i="1" dirty="0">
                <a:solidFill>
                  <a:prstClr val="black"/>
                </a:solidFill>
                <a:latin typeface="Candara" pitchFamily="34" charset="0"/>
                <a:cs typeface="+mn-cs"/>
              </a:rPr>
              <a:t>The “U” Word: Undocumented Students in Higher Education </a:t>
            </a:r>
            <a:r>
              <a:rPr lang="en-US" sz="2000" dirty="0">
                <a:solidFill>
                  <a:prstClr val="black"/>
                </a:solidFill>
                <a:latin typeface="Candara" pitchFamily="34" charset="0"/>
                <a:cs typeface="+mn-cs"/>
              </a:rPr>
              <a:t>(Mayra S. </a:t>
            </a:r>
            <a:r>
              <a:rPr lang="en-US" sz="2000" dirty="0" err="1">
                <a:solidFill>
                  <a:prstClr val="black"/>
                </a:solidFill>
                <a:latin typeface="Candara" pitchFamily="34" charset="0"/>
                <a:cs typeface="+mn-cs"/>
              </a:rPr>
              <a:t>Lagunas</a:t>
            </a:r>
            <a:r>
              <a:rPr lang="en-US" sz="2000" dirty="0">
                <a:solidFill>
                  <a:prstClr val="black"/>
                </a:solidFill>
                <a:latin typeface="Candara" pitchFamily="34" charset="0"/>
                <a:cs typeface="+mn-cs"/>
              </a:rPr>
              <a:t>)</a:t>
            </a:r>
          </a:p>
        </p:txBody>
      </p:sp>
      <p:sp>
        <p:nvSpPr>
          <p:cNvPr id="10" name="Rectangle 9"/>
          <p:cNvSpPr/>
          <p:nvPr/>
        </p:nvSpPr>
        <p:spPr>
          <a:xfrm>
            <a:off x="2209800" y="4268000"/>
            <a:ext cx="6096000" cy="400050"/>
          </a:xfrm>
          <a:prstGeom prst="rect">
            <a:avLst/>
          </a:prstGeom>
          <a:solidFill>
            <a:schemeClr val="accent1">
              <a:lumMod val="40000"/>
              <a:lumOff val="60000"/>
            </a:schemeClr>
          </a:solidFill>
        </p:spPr>
        <p:txBody>
          <a:bodyPr>
            <a:spAutoFit/>
          </a:bodyPr>
          <a:lstStyle/>
          <a:p>
            <a:pPr defTabSz="457200" fontAlgn="auto">
              <a:spcBef>
                <a:spcPts val="0"/>
              </a:spcBef>
              <a:spcAft>
                <a:spcPts val="0"/>
              </a:spcAft>
              <a:defRPr/>
            </a:pPr>
            <a:r>
              <a:rPr lang="en-US" sz="2000" i="1" dirty="0">
                <a:solidFill>
                  <a:prstClr val="black"/>
                </a:solidFill>
                <a:latin typeface="Candara" pitchFamily="34" charset="0"/>
                <a:cs typeface="+mn-cs"/>
              </a:rPr>
              <a:t>University of Illinois Myths</a:t>
            </a:r>
            <a:r>
              <a:rPr lang="en-US" sz="2000" dirty="0">
                <a:solidFill>
                  <a:prstClr val="black"/>
                </a:solidFill>
                <a:latin typeface="Candara" pitchFamily="34" charset="0"/>
                <a:cs typeface="+mn-cs"/>
              </a:rPr>
              <a:t> (Nichol </a:t>
            </a:r>
            <a:r>
              <a:rPr lang="en-US" sz="2000" dirty="0" err="1">
                <a:solidFill>
                  <a:prstClr val="black"/>
                </a:solidFill>
                <a:latin typeface="Candara" pitchFamily="34" charset="0"/>
                <a:cs typeface="+mn-cs"/>
              </a:rPr>
              <a:t>Chontofalsky</a:t>
            </a:r>
            <a:r>
              <a:rPr lang="en-US" sz="2000" dirty="0">
                <a:solidFill>
                  <a:prstClr val="black"/>
                </a:solidFill>
                <a:latin typeface="Candara" pitchFamily="34" charset="0"/>
                <a:cs typeface="+mn-cs"/>
              </a:rPr>
              <a:t>)</a:t>
            </a:r>
          </a:p>
        </p:txBody>
      </p:sp>
      <p:sp>
        <p:nvSpPr>
          <p:cNvPr id="11" name="Rectangle 10"/>
          <p:cNvSpPr/>
          <p:nvPr/>
        </p:nvSpPr>
        <p:spPr>
          <a:xfrm>
            <a:off x="228600" y="4764088"/>
            <a:ext cx="6096000" cy="708025"/>
          </a:xfrm>
          <a:prstGeom prst="rect">
            <a:avLst/>
          </a:prstGeom>
          <a:solidFill>
            <a:schemeClr val="accent2">
              <a:lumMod val="40000"/>
              <a:lumOff val="60000"/>
            </a:schemeClr>
          </a:solidFill>
        </p:spPr>
        <p:txBody>
          <a:bodyPr>
            <a:spAutoFit/>
          </a:bodyPr>
          <a:lstStyle/>
          <a:p>
            <a:pPr defTabSz="457200" fontAlgn="auto">
              <a:spcBef>
                <a:spcPts val="0"/>
              </a:spcBef>
              <a:spcAft>
                <a:spcPts val="0"/>
              </a:spcAft>
              <a:defRPr/>
            </a:pPr>
            <a:r>
              <a:rPr lang="en-US" sz="2000" i="1" dirty="0">
                <a:solidFill>
                  <a:prstClr val="black"/>
                </a:solidFill>
                <a:latin typeface="Candara" pitchFamily="34" charset="0"/>
                <a:cs typeface="+mn-cs"/>
              </a:rPr>
              <a:t>University Admissions of Students with Disabilities:</a:t>
            </a:r>
            <a:br>
              <a:rPr lang="en-US" sz="2000" i="1" dirty="0">
                <a:solidFill>
                  <a:prstClr val="black"/>
                </a:solidFill>
                <a:latin typeface="Candara" pitchFamily="34" charset="0"/>
                <a:cs typeface="+mn-cs"/>
              </a:rPr>
            </a:br>
            <a:r>
              <a:rPr lang="en-US" sz="2000" i="1" dirty="0">
                <a:solidFill>
                  <a:prstClr val="black"/>
                </a:solidFill>
                <a:latin typeface="Candara" pitchFamily="34" charset="0"/>
                <a:cs typeface="+mn-cs"/>
              </a:rPr>
              <a:t> Is Equality Really Best? </a:t>
            </a:r>
            <a:r>
              <a:rPr lang="en-US" sz="2000" dirty="0">
                <a:solidFill>
                  <a:prstClr val="black"/>
                </a:solidFill>
                <a:latin typeface="Candara" pitchFamily="34" charset="0"/>
                <a:cs typeface="+mn-cs"/>
              </a:rPr>
              <a:t>(Joshua Glaser)</a:t>
            </a:r>
          </a:p>
        </p:txBody>
      </p:sp>
      <p:sp>
        <p:nvSpPr>
          <p:cNvPr id="13" name="Rectangle 12"/>
          <p:cNvSpPr/>
          <p:nvPr/>
        </p:nvSpPr>
        <p:spPr>
          <a:xfrm>
            <a:off x="914400" y="5695950"/>
            <a:ext cx="8001000" cy="400050"/>
          </a:xfrm>
          <a:prstGeom prst="rect">
            <a:avLst/>
          </a:prstGeom>
          <a:solidFill>
            <a:schemeClr val="accent1">
              <a:lumMod val="40000"/>
              <a:lumOff val="60000"/>
            </a:schemeClr>
          </a:solidFill>
        </p:spPr>
        <p:txBody>
          <a:bodyPr>
            <a:spAutoFit/>
          </a:bodyPr>
          <a:lstStyle/>
          <a:p>
            <a:pPr defTabSz="457200" fontAlgn="auto">
              <a:spcBef>
                <a:spcPts val="0"/>
              </a:spcBef>
              <a:spcAft>
                <a:spcPts val="0"/>
              </a:spcAft>
              <a:defRPr/>
            </a:pPr>
            <a:r>
              <a:rPr lang="en-US" sz="2000" i="1" dirty="0">
                <a:solidFill>
                  <a:prstClr val="black"/>
                </a:solidFill>
                <a:latin typeface="Candara" pitchFamily="34" charset="0"/>
                <a:cs typeface="+mn-cs"/>
              </a:rPr>
              <a:t>Cultural mapping of dorms </a:t>
            </a:r>
            <a:r>
              <a:rPr lang="en-US" sz="2000" dirty="0">
                <a:solidFill>
                  <a:prstClr val="black"/>
                </a:solidFill>
                <a:latin typeface="Candara" pitchFamily="34" charset="0"/>
                <a:cs typeface="+mn-cs"/>
              </a:rPr>
              <a:t>(Joshua Myers and Juan-Pablo Herrera-</a:t>
            </a:r>
            <a:r>
              <a:rPr lang="en-US" sz="2000" dirty="0" err="1">
                <a:solidFill>
                  <a:prstClr val="black"/>
                </a:solidFill>
                <a:latin typeface="Candara" pitchFamily="34" charset="0"/>
                <a:cs typeface="+mn-cs"/>
              </a:rPr>
              <a:t>Urizar</a:t>
            </a:r>
            <a:r>
              <a:rPr lang="en-US" sz="2000" dirty="0">
                <a:solidFill>
                  <a:prstClr val="black"/>
                </a:solidFill>
                <a:latin typeface="Candara" pitchFamily="34" charset="0"/>
                <a:cs typeface="+mn-cs"/>
              </a:rPr>
              <a:t>)</a:t>
            </a:r>
          </a:p>
        </p:txBody>
      </p:sp>
      <p:sp>
        <p:nvSpPr>
          <p:cNvPr id="15" name="Rectangle 14"/>
          <p:cNvSpPr/>
          <p:nvPr/>
        </p:nvSpPr>
        <p:spPr>
          <a:xfrm>
            <a:off x="228600" y="6305550"/>
            <a:ext cx="7162800" cy="400050"/>
          </a:xfrm>
          <a:prstGeom prst="rect">
            <a:avLst/>
          </a:prstGeom>
          <a:solidFill>
            <a:schemeClr val="accent2">
              <a:lumMod val="40000"/>
              <a:lumOff val="60000"/>
            </a:schemeClr>
          </a:solidFill>
        </p:spPr>
        <p:txBody>
          <a:bodyPr>
            <a:spAutoFit/>
          </a:bodyPr>
          <a:lstStyle/>
          <a:p>
            <a:pPr defTabSz="457200" fontAlgn="auto">
              <a:spcBef>
                <a:spcPts val="0"/>
              </a:spcBef>
              <a:spcAft>
                <a:spcPts val="0"/>
              </a:spcAft>
              <a:defRPr/>
            </a:pPr>
            <a:r>
              <a:rPr lang="en-US" sz="2000" i="1" dirty="0">
                <a:solidFill>
                  <a:prstClr val="black"/>
                </a:solidFill>
                <a:latin typeface="Candara" pitchFamily="34" charset="0"/>
                <a:cs typeface="+mn-cs"/>
              </a:rPr>
              <a:t>Working in Dining Services: Just a Paycheck?  </a:t>
            </a:r>
            <a:r>
              <a:rPr lang="en-US" sz="2000" dirty="0">
                <a:solidFill>
                  <a:prstClr val="black"/>
                </a:solidFill>
                <a:latin typeface="Candara" pitchFamily="34" charset="0"/>
                <a:cs typeface="+mn-cs"/>
              </a:rPr>
              <a:t>(</a:t>
            </a:r>
            <a:r>
              <a:rPr lang="en-US" sz="2000" dirty="0" err="1">
                <a:solidFill>
                  <a:prstClr val="black"/>
                </a:solidFill>
                <a:latin typeface="Candara" pitchFamily="34" charset="0"/>
                <a:cs typeface="+mn-cs"/>
              </a:rPr>
              <a:t>Sha’Donna</a:t>
            </a:r>
            <a:r>
              <a:rPr lang="en-US" sz="2000" dirty="0">
                <a:solidFill>
                  <a:prstClr val="black"/>
                </a:solidFill>
                <a:latin typeface="Candara" pitchFamily="34" charset="0"/>
                <a:cs typeface="+mn-cs"/>
              </a:rPr>
              <a:t> Woods)</a:t>
            </a:r>
          </a:p>
        </p:txBody>
      </p:sp>
    </p:spTree>
    <p:extLst>
      <p:ext uri="{BB962C8B-B14F-4D97-AF65-F5344CB8AC3E}">
        <p14:creationId xmlns:p14="http://schemas.microsoft.com/office/powerpoint/2010/main" val="539464648"/>
      </p:ext>
    </p:extLst>
  </p:cSld>
  <p:clrMapOvr>
    <a:masterClrMapping/>
  </p:clrMapOvr>
  <p:timing>
    <p:tnLst>
      <p:par>
        <p:cTn xmlns:p14="http://schemas.microsoft.com/office/powerpoint/2010/mai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4294967295"/>
          </p:nvPr>
        </p:nvSpPr>
        <p:spPr>
          <a:xfrm>
            <a:off x="3432175" y="1231900"/>
            <a:ext cx="5711825" cy="1981200"/>
          </a:xfrm>
          <a:solidFill>
            <a:schemeClr val="accent5">
              <a:lumMod val="20000"/>
              <a:lumOff val="80000"/>
            </a:schemeClr>
          </a:solidFill>
        </p:spPr>
        <p:txBody>
          <a:bodyPr>
            <a:normAutofit fontScale="92500" lnSpcReduction="10000"/>
          </a:bodyPr>
          <a:lstStyle/>
          <a:p>
            <a:pPr marL="0" indent="0">
              <a:buFont typeface="Wingdings" pitchFamily="2" charset="2"/>
              <a:buNone/>
              <a:defRPr/>
            </a:pPr>
            <a:r>
              <a:rPr lang="en-US" sz="2400" dirty="0" smtClean="0">
                <a:latin typeface="Candara" pitchFamily="34" charset="0"/>
              </a:rPr>
              <a:t>As a student who came to college from a city public school, it was my own undergraduate research experience with Ethnography of the University Initiative that led me to graduate school. </a:t>
            </a:r>
            <a:r>
              <a:rPr lang="en-US" sz="1800" dirty="0" smtClean="0">
                <a:latin typeface="Candara" pitchFamily="34" charset="0"/>
              </a:rPr>
              <a:t>- Teresa Ramos</a:t>
            </a:r>
            <a:endParaRPr lang="en-US" sz="2400" dirty="0">
              <a:latin typeface="Candara" pitchFamily="34" charset="0"/>
            </a:endParaRPr>
          </a:p>
        </p:txBody>
      </p:sp>
      <p:sp>
        <p:nvSpPr>
          <p:cNvPr id="5" name="Content Placeholder 2"/>
          <p:cNvSpPr txBox="1">
            <a:spLocks/>
          </p:cNvSpPr>
          <p:nvPr/>
        </p:nvSpPr>
        <p:spPr bwMode="auto">
          <a:xfrm>
            <a:off x="3432175" y="3637384"/>
            <a:ext cx="5711825" cy="1447800"/>
          </a:xfrm>
          <a:prstGeom prst="rect">
            <a:avLst/>
          </a:prstGeom>
          <a:solidFill>
            <a:schemeClr val="accent5">
              <a:lumMod val="20000"/>
              <a:lumOff val="80000"/>
            </a:schemeClr>
          </a:solidFill>
          <a:ln w="9525">
            <a:noFill/>
            <a:miter lim="800000"/>
            <a:headEnd/>
            <a:tailEnd/>
          </a:ln>
        </p:spPr>
        <p:txBody>
          <a:bodyPr/>
          <a:lstStyle/>
          <a:p>
            <a:pPr eaLnBrk="0" hangingPunct="0">
              <a:spcBef>
                <a:spcPts val="700"/>
              </a:spcBef>
              <a:buClr>
                <a:schemeClr val="accent2"/>
              </a:buClr>
              <a:buSzPct val="60000"/>
              <a:defRPr/>
            </a:pPr>
            <a:r>
              <a:rPr lang="en-US" sz="2400" dirty="0">
                <a:latin typeface="Candara" pitchFamily="34" charset="0"/>
              </a:rPr>
              <a:t>To allow students' work and research to be archived for future use is a powerful tool for the University. </a:t>
            </a:r>
            <a:r>
              <a:rPr lang="de-DE" dirty="0">
                <a:latin typeface="Candara" pitchFamily="34" charset="0"/>
              </a:rPr>
              <a:t>–Jennifer Duffy, Caroline Schreiber, Matt Dixon</a:t>
            </a:r>
            <a:endParaRPr lang="en-US" sz="2400" dirty="0">
              <a:latin typeface="Candara" pitchFamily="34" charset="0"/>
            </a:endParaRPr>
          </a:p>
        </p:txBody>
      </p:sp>
      <p:sp>
        <p:nvSpPr>
          <p:cNvPr id="7" name="Content Placeholder 2"/>
          <p:cNvSpPr txBox="1">
            <a:spLocks/>
          </p:cNvSpPr>
          <p:nvPr/>
        </p:nvSpPr>
        <p:spPr bwMode="auto">
          <a:xfrm>
            <a:off x="76200" y="836712"/>
            <a:ext cx="3276600" cy="5328592"/>
          </a:xfrm>
          <a:prstGeom prst="rect">
            <a:avLst/>
          </a:prstGeom>
          <a:solidFill>
            <a:schemeClr val="accent5">
              <a:lumMod val="20000"/>
              <a:lumOff val="80000"/>
            </a:schemeClr>
          </a:solidFill>
          <a:ln w="9525">
            <a:noFill/>
            <a:miter lim="800000"/>
            <a:headEnd/>
            <a:tailEnd/>
          </a:ln>
        </p:spPr>
        <p:txBody>
          <a:bodyPr/>
          <a:lstStyle/>
          <a:p>
            <a:pPr>
              <a:defRPr/>
            </a:pPr>
            <a:r>
              <a:rPr lang="en-US" sz="3600" dirty="0">
                <a:latin typeface="Candara" pitchFamily="34" charset="0"/>
              </a:rPr>
              <a:t>That project, to this day, remains the most interesting research project that I have ever engaged in.</a:t>
            </a:r>
          </a:p>
          <a:p>
            <a:pPr>
              <a:defRPr/>
            </a:pPr>
            <a:r>
              <a:rPr lang="en-US" dirty="0">
                <a:latin typeface="Candara" pitchFamily="34" charset="0"/>
              </a:rPr>
              <a:t>–Andrew </a:t>
            </a:r>
            <a:r>
              <a:rPr lang="en-US" dirty="0" err="1">
                <a:latin typeface="Candara" pitchFamily="34" charset="0"/>
              </a:rPr>
              <a:t>Roback</a:t>
            </a:r>
            <a:endParaRPr lang="en-US" dirty="0">
              <a:latin typeface="Candara" pitchFamily="34" charset="0"/>
            </a:endParaRPr>
          </a:p>
        </p:txBody>
      </p:sp>
    </p:spTree>
    <p:extLst>
      <p:ext uri="{BB962C8B-B14F-4D97-AF65-F5344CB8AC3E}">
        <p14:creationId xmlns:p14="http://schemas.microsoft.com/office/powerpoint/2010/main" val="3568655009"/>
      </p:ext>
    </p:extLst>
  </p:cSld>
  <p:clrMapOvr>
    <a:masterClrMapping/>
  </p:clrMapOvr>
  <p:timing>
    <p:tnLst>
      <p:par>
        <p:cTn xmlns:p14="http://schemas.microsoft.com/office/powerpoint/2010/mai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4</a:t>
            </a:r>
            <a:r>
              <a:rPr lang="en-US" dirty="0" smtClean="0"/>
              <a:t>. Talk to your administration</a:t>
            </a:r>
            <a:endParaRPr lang="en-US"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115616" y="1888401"/>
            <a:ext cx="6840760" cy="449292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0792912"/>
      </p:ext>
    </p:extLst>
  </p:cSld>
  <p:clrMapOvr>
    <a:masterClrMapping/>
  </p:clrMapOvr>
  <p:timing>
    <p:tnLst>
      <p:par>
        <p:cTn xmlns:p14="http://schemas.microsoft.com/office/powerpoint/2010/mai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5</a:t>
            </a:r>
            <a:r>
              <a:rPr lang="en-US" dirty="0" smtClean="0"/>
              <a:t>. Provide Infrastructure</a:t>
            </a:r>
            <a:endParaRPr lang="en-US" dirty="0"/>
          </a:p>
        </p:txBody>
      </p:sp>
      <p:pic>
        <p:nvPicPr>
          <p:cNvPr id="921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1628800"/>
            <a:ext cx="8784976" cy="50946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116247209"/>
      </p:ext>
    </p:extLst>
  </p:cSld>
  <p:clrMapOvr>
    <a:masterClrMapping/>
  </p:clrMapOvr>
  <p:timing>
    <p:tnLst>
      <p:par>
        <p:cTn xmlns:p14="http://schemas.microsoft.com/office/powerpoint/2010/mai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Content Placeholder 4" descr="2668411239_9c8d7b2342_b.jpg"/>
          <p:cNvPicPr>
            <a:picLocks noGrp="1" noChangeAspect="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72008" y="116632"/>
            <a:ext cx="8964488" cy="6628756"/>
          </a:xfrm>
        </p:spPr>
      </p:pic>
    </p:spTree>
    <p:extLst>
      <p:ext uri="{BB962C8B-B14F-4D97-AF65-F5344CB8AC3E}">
        <p14:creationId xmlns:p14="http://schemas.microsoft.com/office/powerpoint/2010/main" val="3590470939"/>
      </p:ext>
    </p:extLst>
  </p:cSld>
  <p:clrMapOvr>
    <a:masterClrMapping/>
  </p:clrMapOvr>
  <p:timing>
    <p:tnLst>
      <p:par>
        <p:cTn xmlns:p14="http://schemas.microsoft.com/office/powerpoint/2010/mai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endParaRPr lang="en-US"/>
          </a:p>
        </p:txBody>
      </p:sp>
      <p:sp>
        <p:nvSpPr>
          <p:cNvPr id="3" name="Title 2"/>
          <p:cNvSpPr>
            <a:spLocks noGrp="1"/>
          </p:cNvSpPr>
          <p:nvPr>
            <p:ph type="title"/>
          </p:nvPr>
        </p:nvSpPr>
        <p:spPr/>
        <p:txBody>
          <a:bodyPr/>
          <a:lstStyle/>
          <a:p>
            <a:r>
              <a:rPr lang="en-US" dirty="0" smtClean="0"/>
              <a:t>6. Free your collections</a:t>
            </a:r>
            <a:endParaRPr lang="en-US"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616073"/>
            <a:ext cx="8801943" cy="49812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91785511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7</a:t>
            </a:r>
            <a:r>
              <a:rPr lang="en-US" dirty="0" smtClean="0"/>
              <a:t>. Talk about who has control</a:t>
            </a:r>
            <a:endParaRPr lang="en-US"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1363752"/>
            <a:ext cx="8784976" cy="5384228"/>
          </a:xfrm>
          <a:prstGeom prst="rect">
            <a:avLst/>
          </a:prstGeom>
        </p:spPr>
      </p:pic>
    </p:spTree>
    <p:extLst>
      <p:ext uri="{BB962C8B-B14F-4D97-AF65-F5344CB8AC3E}">
        <p14:creationId xmlns:p14="http://schemas.microsoft.com/office/powerpoint/2010/main" val="1748256723"/>
      </p:ext>
    </p:extLst>
  </p:cSld>
  <p:clrMapOvr>
    <a:masterClrMapping/>
  </p:clrMapOvr>
  <p:timing>
    <p:tnLst>
      <p:par>
        <p:cTn xmlns:p14="http://schemas.microsoft.com/office/powerpoint/2010/mai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5" descr="FlowingDatanicmcphee_2217375343.jpg"/>
          <p:cNvPicPr>
            <a:picLocks noChangeAspect="1"/>
          </p:cNvPicPr>
          <p:nvPr/>
        </p:nvPicPr>
        <p:blipFill>
          <a:blip r:embed="rId3">
            <a:lum bright="40000" contrast="-10000"/>
            <a:extLst>
              <a:ext uri="{28A0092B-C50C-407E-A947-70E740481C1C}">
                <a14:useLocalDpi xmlns:a14="http://schemas.microsoft.com/office/drawing/2010/main" val="0"/>
              </a:ext>
            </a:extLst>
          </a:blip>
          <a:srcRect/>
          <a:stretch>
            <a:fillRect/>
          </a:stretch>
        </p:blipFill>
        <p:spPr bwMode="auto">
          <a:xfrm>
            <a:off x="0" y="-27384"/>
            <a:ext cx="9180512" cy="702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89" name="Rectangle 1"/>
          <p:cNvSpPr>
            <a:spLocks noGrp="1" noChangeArrowheads="1"/>
          </p:cNvSpPr>
          <p:nvPr>
            <p:ph type="title"/>
          </p:nvPr>
        </p:nvSpPr>
        <p:spPr>
          <a:xfrm>
            <a:off x="251520" y="1916832"/>
            <a:ext cx="3672408" cy="1008112"/>
          </a:xfrm>
        </p:spPr>
        <p:txBody>
          <a:bodyPr lIns="0" tIns="0" rIns="0" bIns="0" rtlCol="0">
            <a:normAutofit/>
          </a:bodyPr>
          <a:lstStyle/>
          <a:p>
            <a:pPr defTabSz="914373" fontAlgn="auto">
              <a:lnSpc>
                <a:spcPct val="95000"/>
              </a:lnSpc>
              <a:spcAft>
                <a:spcPts val="0"/>
              </a:spcAft>
              <a:defRPr/>
            </a:pPr>
            <a:r>
              <a:rPr lang="en-US" sz="4000" b="1" dirty="0">
                <a:solidFill>
                  <a:schemeClr val="tx1"/>
                </a:solidFill>
                <a:latin typeface="Candara" pitchFamily="34" charset="0"/>
              </a:rPr>
              <a:t>8</a:t>
            </a:r>
            <a:r>
              <a:rPr lang="en-US" sz="4000" b="1" dirty="0" smtClean="0">
                <a:solidFill>
                  <a:schemeClr val="tx1"/>
                </a:solidFill>
                <a:latin typeface="Candara" pitchFamily="34" charset="0"/>
              </a:rPr>
              <a:t>. Data</a:t>
            </a:r>
            <a:endParaRPr lang="en-US" sz="4000" b="1" dirty="0">
              <a:solidFill>
                <a:schemeClr val="tx1"/>
              </a:solidFill>
              <a:latin typeface="Candara" pitchFamily="34" charset="0"/>
            </a:endParaRPr>
          </a:p>
        </p:txBody>
      </p:sp>
    </p:spTree>
    <p:extLst>
      <p:ext uri="{BB962C8B-B14F-4D97-AF65-F5344CB8AC3E}">
        <p14:creationId xmlns:p14="http://schemas.microsoft.com/office/powerpoint/2010/main" val="1132207820"/>
      </p:ext>
    </p:extLst>
  </p:cSld>
  <p:clrMapOvr>
    <a:masterClrMapping/>
  </p:clrMapOvr>
  <p:timing>
    <p:tnLst>
      <p:par>
        <p:cTn xmlns:p14="http://schemas.microsoft.com/office/powerpoint/2010/mai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a:t>9</a:t>
            </a:r>
            <a:r>
              <a:rPr lang="en-US" dirty="0" smtClean="0"/>
              <a:t>. Pay attention to the other stuff too!</a:t>
            </a:r>
            <a:endParaRPr lang="en-US" dirty="0"/>
          </a:p>
        </p:txBody>
      </p:sp>
      <p:sp>
        <p:nvSpPr>
          <p:cNvPr id="5" name="Rectangle 4"/>
          <p:cNvSpPr/>
          <p:nvPr/>
        </p:nvSpPr>
        <p:spPr>
          <a:xfrm rot="437267">
            <a:off x="4969211" y="2344525"/>
            <a:ext cx="3122137" cy="584775"/>
          </a:xfrm>
          <a:prstGeom prst="rect">
            <a:avLst/>
          </a:prstGeom>
          <a:solidFill>
            <a:schemeClr val="accent1">
              <a:lumMod val="20000"/>
              <a:lumOff val="80000"/>
            </a:schemeClr>
          </a:solidFill>
        </p:spPr>
        <p:txBody>
          <a:bodyPr wrap="none">
            <a:spAutoFit/>
          </a:bodyPr>
          <a:lstStyle/>
          <a:p>
            <a:pPr marL="44450" indent="0">
              <a:buNone/>
            </a:pPr>
            <a:r>
              <a:rPr lang="en-US" sz="3200" b="1" dirty="0">
                <a:latin typeface="Calibri" pitchFamily="34" charset="0"/>
              </a:rPr>
              <a:t>Technical reports</a:t>
            </a:r>
          </a:p>
        </p:txBody>
      </p:sp>
      <p:sp>
        <p:nvSpPr>
          <p:cNvPr id="6" name="Rectangle 5"/>
          <p:cNvSpPr/>
          <p:nvPr/>
        </p:nvSpPr>
        <p:spPr>
          <a:xfrm rot="469159">
            <a:off x="720019" y="2872491"/>
            <a:ext cx="3503075" cy="584775"/>
          </a:xfrm>
          <a:prstGeom prst="rect">
            <a:avLst/>
          </a:prstGeom>
          <a:solidFill>
            <a:schemeClr val="accent2">
              <a:lumMod val="20000"/>
              <a:lumOff val="80000"/>
            </a:schemeClr>
          </a:solidFill>
        </p:spPr>
        <p:txBody>
          <a:bodyPr wrap="none">
            <a:spAutoFit/>
          </a:bodyPr>
          <a:lstStyle/>
          <a:p>
            <a:pPr marL="44450" indent="0">
              <a:buNone/>
            </a:pPr>
            <a:r>
              <a:rPr lang="en-US" sz="3200" b="1" dirty="0">
                <a:latin typeface="Calibri" pitchFamily="34" charset="0"/>
              </a:rPr>
              <a:t>Conference posters</a:t>
            </a:r>
          </a:p>
        </p:txBody>
      </p:sp>
      <p:sp>
        <p:nvSpPr>
          <p:cNvPr id="7" name="Rectangle 6"/>
          <p:cNvSpPr/>
          <p:nvPr/>
        </p:nvSpPr>
        <p:spPr>
          <a:xfrm rot="20731866">
            <a:off x="535978" y="4599968"/>
            <a:ext cx="4405565" cy="584775"/>
          </a:xfrm>
          <a:prstGeom prst="rect">
            <a:avLst/>
          </a:prstGeom>
          <a:solidFill>
            <a:schemeClr val="accent3">
              <a:lumMod val="20000"/>
              <a:lumOff val="80000"/>
            </a:schemeClr>
          </a:solidFill>
        </p:spPr>
        <p:txBody>
          <a:bodyPr wrap="none">
            <a:spAutoFit/>
          </a:bodyPr>
          <a:lstStyle/>
          <a:p>
            <a:pPr marL="44450" indent="0">
              <a:buNone/>
            </a:pPr>
            <a:r>
              <a:rPr lang="en-US" sz="3200" b="1" dirty="0">
                <a:latin typeface="Calibri" pitchFamily="34" charset="0"/>
              </a:rPr>
              <a:t>Theses and dissertations</a:t>
            </a:r>
          </a:p>
        </p:txBody>
      </p:sp>
      <p:sp>
        <p:nvSpPr>
          <p:cNvPr id="8" name="Rectangle 7"/>
          <p:cNvSpPr/>
          <p:nvPr/>
        </p:nvSpPr>
        <p:spPr>
          <a:xfrm rot="20391395">
            <a:off x="4917450" y="5393258"/>
            <a:ext cx="3837845" cy="523220"/>
          </a:xfrm>
          <a:prstGeom prst="rect">
            <a:avLst/>
          </a:prstGeom>
          <a:solidFill>
            <a:schemeClr val="accent1">
              <a:lumMod val="40000"/>
              <a:lumOff val="60000"/>
            </a:schemeClr>
          </a:solidFill>
        </p:spPr>
        <p:txBody>
          <a:bodyPr wrap="none">
            <a:spAutoFit/>
          </a:bodyPr>
          <a:lstStyle/>
          <a:p>
            <a:pPr marL="44450" indent="0">
              <a:buNone/>
            </a:pPr>
            <a:r>
              <a:rPr lang="en-US" sz="2800" b="1" dirty="0">
                <a:latin typeface="Calibri" pitchFamily="34" charset="0"/>
              </a:rPr>
              <a:t>Undergraduate research</a:t>
            </a:r>
          </a:p>
        </p:txBody>
      </p:sp>
      <p:sp>
        <p:nvSpPr>
          <p:cNvPr id="10" name="Rectangle 9"/>
          <p:cNvSpPr/>
          <p:nvPr/>
        </p:nvSpPr>
        <p:spPr>
          <a:xfrm rot="551356">
            <a:off x="5785427" y="4123787"/>
            <a:ext cx="1085554" cy="584775"/>
          </a:xfrm>
          <a:prstGeom prst="rect">
            <a:avLst/>
          </a:prstGeom>
          <a:solidFill>
            <a:schemeClr val="accent2">
              <a:lumMod val="40000"/>
              <a:lumOff val="60000"/>
            </a:schemeClr>
          </a:solidFill>
        </p:spPr>
        <p:txBody>
          <a:bodyPr wrap="none">
            <a:spAutoFit/>
          </a:bodyPr>
          <a:lstStyle/>
          <a:p>
            <a:pPr marL="44450" indent="0">
              <a:buNone/>
            </a:pPr>
            <a:r>
              <a:rPr lang="en-US" sz="3200" b="1" dirty="0">
                <a:latin typeface="Calibri" pitchFamily="34" charset="0"/>
              </a:rPr>
              <a:t>Code</a:t>
            </a:r>
          </a:p>
        </p:txBody>
      </p:sp>
    </p:spTree>
    <p:extLst>
      <p:ext uri="{BB962C8B-B14F-4D97-AF65-F5344CB8AC3E}">
        <p14:creationId xmlns:p14="http://schemas.microsoft.com/office/powerpoint/2010/main" val="2652051302"/>
      </p:ext>
    </p:extLst>
  </p:cSld>
  <p:clrMapOvr>
    <a:masterClrMapping/>
  </p:clrMapOvr>
  <p:timing>
    <p:tnLst>
      <p:par>
        <p:cTn xmlns:p14="http://schemas.microsoft.com/office/powerpoint/2010/mai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123728" y="1700808"/>
            <a:ext cx="4878089" cy="4878089"/>
          </a:xfrm>
        </p:spPr>
      </p:pic>
      <p:sp>
        <p:nvSpPr>
          <p:cNvPr id="3" name="Title 2"/>
          <p:cNvSpPr>
            <a:spLocks noGrp="1"/>
          </p:cNvSpPr>
          <p:nvPr>
            <p:ph type="title"/>
          </p:nvPr>
        </p:nvSpPr>
        <p:spPr/>
        <p:txBody>
          <a:bodyPr/>
          <a:lstStyle/>
          <a:p>
            <a:r>
              <a:rPr lang="en-US" dirty="0" smtClean="0"/>
              <a:t>10. Eat our own dog food</a:t>
            </a:r>
            <a:endParaRPr lang="en-US" dirty="0"/>
          </a:p>
        </p:txBody>
      </p:sp>
    </p:spTree>
    <p:extLst>
      <p:ext uri="{BB962C8B-B14F-4D97-AF65-F5344CB8AC3E}">
        <p14:creationId xmlns:p14="http://schemas.microsoft.com/office/powerpoint/2010/main" val="2181847433"/>
      </p:ext>
    </p:extLst>
  </p:cSld>
  <p:clrMapOvr>
    <a:masterClrMapping/>
  </p:clrMapOvr>
  <p:timing>
    <p:tnLst>
      <p:par>
        <p:cTn xmlns:p14="http://schemas.microsoft.com/office/powerpoint/2010/mai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503" y="290513"/>
            <a:ext cx="4176713" cy="6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08110861"/>
      </p:ext>
    </p:extLst>
  </p:cSld>
  <p:clrMapOvr>
    <a:masterClrMapping/>
  </p:clrMapOvr>
  <p:timing>
    <p:tnLst>
      <p:par>
        <p:cTn xmlns:p14="http://schemas.microsoft.com/office/powerpoint/2010/mai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9503" y="290513"/>
            <a:ext cx="4176713" cy="62849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Rectangle 1"/>
          <p:cNvSpPr/>
          <p:nvPr/>
        </p:nvSpPr>
        <p:spPr>
          <a:xfrm>
            <a:off x="3380136" y="1602953"/>
            <a:ext cx="2095446" cy="3770263"/>
          </a:xfrm>
          <a:prstGeom prst="rect">
            <a:avLst/>
          </a:prstGeom>
          <a:noFill/>
        </p:spPr>
        <p:txBody>
          <a:bodyPr wrap="none" lIns="91440" tIns="45720" rIns="91440" bIns="45720">
            <a:spAutoFit/>
          </a:bodyPr>
          <a:lstStyle/>
          <a:p>
            <a:pPr algn="ctr"/>
            <a:r>
              <a:rPr lang="en-US" sz="23900" b="1" cap="none" spc="300" dirty="0" smtClean="0">
                <a:ln w="11430" cmpd="sng">
                  <a:solidFill>
                    <a:schemeClr val="accent1">
                      <a:tint val="10000"/>
                    </a:schemeClr>
                  </a:solidFill>
                  <a:prstDash val="solid"/>
                  <a:miter lim="800000"/>
                </a:ln>
                <a:solidFill>
                  <a:srgbClr val="FFFF00"/>
                </a:solidFill>
                <a:effectLst>
                  <a:glow rad="45500">
                    <a:schemeClr val="accent1">
                      <a:satMod val="220000"/>
                      <a:alpha val="35000"/>
                    </a:schemeClr>
                  </a:glow>
                </a:effectLst>
              </a:rPr>
              <a:t>?</a:t>
            </a:r>
            <a:endParaRPr lang="en-US" sz="23900" b="1" cap="none" spc="300" dirty="0">
              <a:ln w="11430" cmpd="sng">
                <a:solidFill>
                  <a:schemeClr val="accent1">
                    <a:tint val="10000"/>
                  </a:schemeClr>
                </a:solidFill>
                <a:prstDash val="solid"/>
                <a:miter lim="800000"/>
              </a:ln>
              <a:solidFill>
                <a:srgbClr val="FFFF00"/>
              </a:solidFill>
              <a:effectLst>
                <a:glow rad="45500">
                  <a:schemeClr val="accent1">
                    <a:satMod val="220000"/>
                    <a:alpha val="35000"/>
                  </a:schemeClr>
                </a:glow>
              </a:effectLst>
            </a:endParaRPr>
          </a:p>
        </p:txBody>
      </p:sp>
    </p:spTree>
    <p:extLst>
      <p:ext uri="{BB962C8B-B14F-4D97-AF65-F5344CB8AC3E}">
        <p14:creationId xmlns:p14="http://schemas.microsoft.com/office/powerpoint/2010/main" val="1677885435"/>
      </p:ext>
    </p:extLst>
  </p:cSld>
  <p:clrMapOvr>
    <a:masterClrMapping/>
  </p:clrMapOvr>
  <p:timing>
    <p:tnLst>
      <p:par>
        <p:cTn xmlns:p14="http://schemas.microsoft.com/office/powerpoint/2010/mai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5042" y="128712"/>
            <a:ext cx="8786495" cy="66126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1275503"/>
      </p:ext>
    </p:extLst>
  </p:cSld>
  <p:clrMapOvr>
    <a:masterClrMapping/>
  </p:clrMapOvr>
  <p:timing>
    <p:tnLst>
      <p:par>
        <p:cTn xmlns:p14="http://schemas.microsoft.com/office/powerpoint/2010/mai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331640" y="1556792"/>
            <a:ext cx="5307928" cy="4493538"/>
          </a:xfrm>
          <a:prstGeom prst="rect">
            <a:avLst/>
          </a:prstGeom>
          <a:noFill/>
        </p:spPr>
        <p:txBody>
          <a:bodyPr wrap="none" rtlCol="0">
            <a:spAutoFit/>
          </a:bodyPr>
          <a:lstStyle/>
          <a:p>
            <a:r>
              <a:rPr lang="en-US" sz="6600" b="1" dirty="0" smtClean="0">
                <a:latin typeface="Calibri" pitchFamily="34" charset="0"/>
              </a:rPr>
              <a:t>Questions?</a:t>
            </a:r>
          </a:p>
          <a:p>
            <a:r>
              <a:rPr lang="en-US" sz="6600" b="1" dirty="0" smtClean="0">
                <a:latin typeface="Calibri" pitchFamily="34" charset="0"/>
              </a:rPr>
              <a:t>Comments?</a:t>
            </a:r>
          </a:p>
          <a:p>
            <a:endParaRPr lang="en-US" sz="6600" b="1" dirty="0">
              <a:latin typeface="Calibri" pitchFamily="34" charset="0"/>
            </a:endParaRPr>
          </a:p>
          <a:p>
            <a:r>
              <a:rPr lang="en-US" sz="4400" b="1" dirty="0" smtClean="0">
                <a:latin typeface="Calibri" pitchFamily="34" charset="0"/>
                <a:hlinkClick r:id="rId3"/>
              </a:rPr>
              <a:t>sshreeve@illinois.edu</a:t>
            </a:r>
            <a:endParaRPr lang="en-US" sz="4400" b="1" dirty="0" smtClean="0">
              <a:latin typeface="Calibri" pitchFamily="34" charset="0"/>
            </a:endParaRPr>
          </a:p>
          <a:p>
            <a:r>
              <a:rPr lang="en-US" sz="4400" b="1" dirty="0" smtClean="0">
                <a:latin typeface="Calibri" pitchFamily="34" charset="0"/>
                <a:hlinkClick r:id="rId4"/>
              </a:rPr>
              <a:t>@</a:t>
            </a:r>
            <a:r>
              <a:rPr lang="en-US" sz="4400" b="1" dirty="0" err="1" smtClean="0">
                <a:latin typeface="Calibri" pitchFamily="34" charset="0"/>
                <a:hlinkClick r:id="rId4"/>
              </a:rPr>
              <a:t>sshreeves</a:t>
            </a:r>
            <a:endParaRPr lang="en-US" sz="4400" b="1" dirty="0">
              <a:latin typeface="Calibri" pitchFamily="34" charset="0"/>
            </a:endParaRPr>
          </a:p>
        </p:txBody>
      </p:sp>
    </p:spTree>
  </p:cSld>
  <p:clrMapOvr>
    <a:masterClrMapping/>
  </p:clrMapOvr>
  <p:timing>
    <p:tnLst>
      <p:par>
        <p:cTn xmlns:p14="http://schemas.microsoft.com/office/powerpoint/2010/mai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idx="1"/>
          </p:nvPr>
        </p:nvSpPr>
        <p:spPr>
          <a:xfrm>
            <a:off x="179512" y="1628800"/>
            <a:ext cx="8784976" cy="5040560"/>
          </a:xfrm>
        </p:spPr>
        <p:txBody>
          <a:bodyPr>
            <a:noAutofit/>
          </a:bodyPr>
          <a:lstStyle/>
          <a:p>
            <a:pPr marL="274320" eaLnBrk="1" fontAlgn="auto" hangingPunct="1">
              <a:lnSpc>
                <a:spcPct val="90000"/>
              </a:lnSpc>
              <a:spcAft>
                <a:spcPts val="0"/>
              </a:spcAft>
              <a:buFont typeface="Wingdings 2" pitchFamily="18" charset="2"/>
              <a:buNone/>
              <a:defRPr/>
            </a:pPr>
            <a:r>
              <a:rPr lang="en-US" sz="1000" dirty="0" smtClean="0">
                <a:latin typeface="Calibri" pitchFamily="34" charset="0"/>
              </a:rPr>
              <a:t>Title Slide: Open </a:t>
            </a:r>
            <a:r>
              <a:rPr lang="en-US" sz="1000" dirty="0">
                <a:latin typeface="Calibri" pitchFamily="34" charset="0"/>
                <a:hlinkClick r:id="rId3"/>
              </a:rPr>
              <a:t>http://www.flickr.com/photos/matthileo/4826783509/</a:t>
            </a:r>
            <a:endParaRPr lang="en-US" sz="1000" dirty="0" smtClean="0">
              <a:latin typeface="Calibri" pitchFamily="34" charset="0"/>
            </a:endParaRPr>
          </a:p>
          <a:p>
            <a:pPr marL="274320" eaLnBrk="1" fontAlgn="auto" hangingPunct="1">
              <a:lnSpc>
                <a:spcPct val="90000"/>
              </a:lnSpc>
              <a:spcAft>
                <a:spcPts val="0"/>
              </a:spcAft>
              <a:buNone/>
              <a:defRPr/>
            </a:pPr>
            <a:r>
              <a:rPr lang="en-US" sz="1000" dirty="0">
                <a:latin typeface="Calibri" pitchFamily="34" charset="0"/>
              </a:rPr>
              <a:t>Slide 4</a:t>
            </a:r>
            <a:r>
              <a:rPr lang="en-US" sz="1000" dirty="0" smtClean="0">
                <a:latin typeface="Calibri" pitchFamily="34" charset="0"/>
              </a:rPr>
              <a:t> and 6: Slow </a:t>
            </a:r>
            <a:r>
              <a:rPr lang="en-US" sz="1000" dirty="0">
                <a:latin typeface="Calibri" pitchFamily="34" charset="0"/>
              </a:rPr>
              <a:t>- </a:t>
            </a:r>
            <a:r>
              <a:rPr lang="en-US" sz="1000" dirty="0">
                <a:latin typeface="Calibri" pitchFamily="34" charset="0"/>
                <a:hlinkClick r:id="rId4"/>
              </a:rPr>
              <a:t>http://www.flickr.com/photos/fatboyke/2668411239</a:t>
            </a:r>
            <a:r>
              <a:rPr lang="en-US" sz="1000" dirty="0" smtClean="0">
                <a:latin typeface="Calibri" pitchFamily="34" charset="0"/>
                <a:hlinkClick r:id="rId4"/>
              </a:rPr>
              <a:t>/</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5: </a:t>
            </a:r>
            <a:r>
              <a:rPr lang="en-US" sz="1000" dirty="0">
                <a:latin typeface="Calibri" pitchFamily="34" charset="0"/>
              </a:rPr>
              <a:t>Fast Traffic - </a:t>
            </a:r>
            <a:r>
              <a:rPr lang="en-US" sz="1000" dirty="0">
                <a:latin typeface="Calibri" pitchFamily="34" charset="0"/>
                <a:hlinkClick r:id="rId5"/>
              </a:rPr>
              <a:t>http://www.flickr.com/photos/fyggy/4160055352</a:t>
            </a:r>
            <a:r>
              <a:rPr lang="en-US" sz="1000" dirty="0" smtClean="0">
                <a:latin typeface="Calibri" pitchFamily="34" charset="0"/>
                <a:hlinkClick r:id="rId5"/>
              </a:rPr>
              <a:t>/</a:t>
            </a:r>
            <a:r>
              <a:rPr lang="en-US" sz="1000" dirty="0" smtClean="0">
                <a:latin typeface="Calibri" pitchFamily="34" charset="0"/>
              </a:rPr>
              <a:t> </a:t>
            </a:r>
          </a:p>
          <a:p>
            <a:pPr marL="274320">
              <a:lnSpc>
                <a:spcPct val="90000"/>
              </a:lnSpc>
              <a:buNone/>
              <a:defRPr/>
            </a:pPr>
            <a:r>
              <a:rPr lang="en-US" sz="1000" dirty="0" smtClean="0">
                <a:latin typeface="Calibri" pitchFamily="34" charset="0"/>
              </a:rPr>
              <a:t>Slide 9: Road </a:t>
            </a:r>
            <a:r>
              <a:rPr lang="en-US" sz="1000" dirty="0">
                <a:latin typeface="Calibri" pitchFamily="34" charset="0"/>
              </a:rPr>
              <a:t>in Rain  </a:t>
            </a:r>
            <a:r>
              <a:rPr lang="en-US" sz="1000" dirty="0">
                <a:latin typeface="Calibri" pitchFamily="34" charset="0"/>
                <a:hlinkClick r:id="rId6"/>
              </a:rPr>
              <a:t>http://www.flickr.com/photos/juliak/90919738</a:t>
            </a:r>
            <a:r>
              <a:rPr lang="en-US" sz="1000" dirty="0" smtClean="0">
                <a:latin typeface="Calibri" pitchFamily="34" charset="0"/>
                <a:hlinkClick r:id="rId6"/>
              </a:rPr>
              <a:t>/</a:t>
            </a:r>
            <a:r>
              <a:rPr lang="en-US" sz="1000" dirty="0" smtClean="0">
                <a:latin typeface="Calibri" pitchFamily="34" charset="0"/>
              </a:rPr>
              <a:t> </a:t>
            </a:r>
          </a:p>
          <a:p>
            <a:pPr marL="274320">
              <a:lnSpc>
                <a:spcPct val="90000"/>
              </a:lnSpc>
              <a:buNone/>
              <a:defRPr/>
            </a:pPr>
            <a:r>
              <a:rPr lang="en-US" sz="1000" dirty="0" smtClean="0">
                <a:latin typeface="Calibri" pitchFamily="34" charset="0"/>
              </a:rPr>
              <a:t>Slide 14: </a:t>
            </a:r>
            <a:r>
              <a:rPr lang="en-US" sz="1000" dirty="0" err="1" smtClean="0">
                <a:latin typeface="Calibri" pitchFamily="34" charset="0"/>
              </a:rPr>
              <a:t>Libre</a:t>
            </a:r>
            <a:r>
              <a:rPr lang="en-US" sz="1000" dirty="0">
                <a:latin typeface="Calibri" pitchFamily="34" charset="0"/>
              </a:rPr>
              <a:t> </a:t>
            </a:r>
            <a:r>
              <a:rPr lang="en-US" sz="1000" dirty="0">
                <a:latin typeface="Calibri" pitchFamily="34" charset="0"/>
                <a:hlinkClick r:id="rId7"/>
              </a:rPr>
              <a:t>http://www.flickr.com/photos/jpellgen/6909386502</a:t>
            </a:r>
            <a:r>
              <a:rPr lang="en-US" sz="1000" dirty="0" smtClean="0">
                <a:latin typeface="Calibri" pitchFamily="34" charset="0"/>
                <a:hlinkClick r:id="rId7"/>
              </a:rPr>
              <a:t>/</a:t>
            </a:r>
            <a:r>
              <a:rPr lang="en-US" sz="1000" dirty="0" smtClean="0">
                <a:latin typeface="Calibri" pitchFamily="34" charset="0"/>
              </a:rPr>
              <a:t> </a:t>
            </a:r>
            <a:endParaRPr lang="en-US" sz="1000" dirty="0">
              <a:latin typeface="Calibri" pitchFamily="34" charset="0"/>
            </a:endParaRPr>
          </a:p>
          <a:p>
            <a:pPr marL="274320">
              <a:lnSpc>
                <a:spcPct val="90000"/>
              </a:lnSpc>
              <a:buNone/>
              <a:defRPr/>
            </a:pPr>
            <a:r>
              <a:rPr lang="en-US" sz="1000" dirty="0" smtClean="0">
                <a:latin typeface="Calibri" pitchFamily="34" charset="0"/>
              </a:rPr>
              <a:t>Slide 16 and 17: </a:t>
            </a:r>
            <a:r>
              <a:rPr lang="en-US" sz="1000" dirty="0">
                <a:latin typeface="Calibri" pitchFamily="34" charset="0"/>
              </a:rPr>
              <a:t>Balancing Act </a:t>
            </a:r>
            <a:r>
              <a:rPr lang="en-US" sz="1000" dirty="0">
                <a:latin typeface="Calibri" pitchFamily="34" charset="0"/>
                <a:hlinkClick r:id="rId8"/>
              </a:rPr>
              <a:t>http://www.flickr.com/photos/tomcochrane/4637793944</a:t>
            </a:r>
            <a:r>
              <a:rPr lang="en-US" sz="1000" dirty="0" smtClean="0">
                <a:latin typeface="Calibri" pitchFamily="34" charset="0"/>
                <a:hlinkClick r:id="rId8"/>
              </a:rPr>
              <a:t>/</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18: </a:t>
            </a:r>
            <a:r>
              <a:rPr lang="en-US" sz="1000" dirty="0">
                <a:latin typeface="Calibri" pitchFamily="34" charset="0"/>
              </a:rPr>
              <a:t>Super Secret </a:t>
            </a:r>
            <a:r>
              <a:rPr lang="en-US" sz="1000" dirty="0">
                <a:latin typeface="Calibri" pitchFamily="34" charset="0"/>
                <a:hlinkClick r:id="rId9"/>
              </a:rPr>
              <a:t>http://www.flickr.com/photos/cipherswarm</a:t>
            </a:r>
            <a:r>
              <a:rPr lang="en-US" sz="1000" dirty="0" smtClean="0">
                <a:latin typeface="Calibri" pitchFamily="34" charset="0"/>
                <a:hlinkClick r:id="rId9"/>
              </a:rPr>
              <a:t>/</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24: Marbles </a:t>
            </a:r>
            <a:r>
              <a:rPr lang="en-US" sz="1000" dirty="0">
                <a:latin typeface="Calibri" pitchFamily="34" charset="0"/>
              </a:rPr>
              <a:t>- </a:t>
            </a:r>
            <a:r>
              <a:rPr lang="en-US" sz="1000" dirty="0">
                <a:latin typeface="Calibri" pitchFamily="34" charset="0"/>
                <a:hlinkClick r:id="rId10"/>
              </a:rPr>
              <a:t>http://www.flickr.com/photos/alexkerhead/3123914969/</a:t>
            </a:r>
            <a:r>
              <a:rPr lang="en-US" sz="1000" dirty="0">
                <a:latin typeface="Calibri" pitchFamily="34" charset="0"/>
              </a:rPr>
              <a:t> </a:t>
            </a:r>
          </a:p>
          <a:p>
            <a:pPr marL="274320">
              <a:lnSpc>
                <a:spcPct val="90000"/>
              </a:lnSpc>
              <a:buNone/>
              <a:defRPr/>
            </a:pPr>
            <a:r>
              <a:rPr lang="en-US" sz="1000" dirty="0" smtClean="0">
                <a:latin typeface="Calibri" pitchFamily="34" charset="0"/>
              </a:rPr>
              <a:t>Slide 25: Boy playing with marbles </a:t>
            </a:r>
            <a:r>
              <a:rPr lang="en-US" sz="1000" dirty="0">
                <a:latin typeface="Calibri" pitchFamily="34" charset="0"/>
              </a:rPr>
              <a:t> </a:t>
            </a:r>
            <a:r>
              <a:rPr lang="en-US" sz="1000" dirty="0">
                <a:latin typeface="Calibri" pitchFamily="34" charset="0"/>
                <a:hlinkClick r:id="rId11"/>
              </a:rPr>
              <a:t>http://</a:t>
            </a:r>
            <a:r>
              <a:rPr lang="en-US" sz="1000" dirty="0" smtClean="0">
                <a:latin typeface="Calibri" pitchFamily="34" charset="0"/>
                <a:hlinkClick r:id="rId11"/>
              </a:rPr>
              <a:t>www.istockphoto.com/stock-photo-4724577-playing-for-keeps.php</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a:t>
            </a:r>
            <a:r>
              <a:rPr lang="en-US" sz="1000" dirty="0">
                <a:latin typeface="Calibri" pitchFamily="34" charset="0"/>
              </a:rPr>
              <a:t>26: Robots </a:t>
            </a:r>
            <a:r>
              <a:rPr lang="en-US" sz="1000" dirty="0">
                <a:latin typeface="Calibri" pitchFamily="34" charset="0"/>
                <a:hlinkClick r:id="rId12"/>
              </a:rPr>
              <a:t>http://</a:t>
            </a:r>
            <a:r>
              <a:rPr lang="en-US" sz="1000" dirty="0" smtClean="0">
                <a:latin typeface="Calibri" pitchFamily="34" charset="0"/>
                <a:hlinkClick r:id="rId12"/>
              </a:rPr>
              <a:t>www.istockphoto.com/stock-photo-17742553-marching-tin-toy-robots.php</a:t>
            </a:r>
            <a:r>
              <a:rPr lang="en-US" sz="1000" dirty="0" smtClean="0">
                <a:latin typeface="Calibri" pitchFamily="34" charset="0"/>
              </a:rPr>
              <a:t> </a:t>
            </a:r>
          </a:p>
          <a:p>
            <a:pPr marL="274320">
              <a:lnSpc>
                <a:spcPct val="90000"/>
              </a:lnSpc>
              <a:buNone/>
              <a:defRPr/>
            </a:pPr>
            <a:r>
              <a:rPr lang="en-US" sz="1000" dirty="0">
                <a:latin typeface="Calibri" pitchFamily="34" charset="0"/>
              </a:rPr>
              <a:t>Slide </a:t>
            </a:r>
            <a:r>
              <a:rPr lang="en-US" sz="1000" dirty="0" smtClean="0">
                <a:latin typeface="Calibri" pitchFamily="34" charset="0"/>
              </a:rPr>
              <a:t>30: </a:t>
            </a:r>
            <a:r>
              <a:rPr lang="en-US" sz="1000" dirty="0">
                <a:latin typeface="Calibri" pitchFamily="34" charset="0"/>
              </a:rPr>
              <a:t>Faculty Member - </a:t>
            </a:r>
            <a:r>
              <a:rPr lang="en-US" sz="1000" dirty="0">
                <a:latin typeface="Calibri" pitchFamily="34" charset="0"/>
                <a:hlinkClick r:id="rId13"/>
              </a:rPr>
              <a:t>http://</a:t>
            </a:r>
            <a:r>
              <a:rPr lang="en-US" sz="1000" dirty="0" smtClean="0">
                <a:latin typeface="Calibri" pitchFamily="34" charset="0"/>
                <a:hlinkClick r:id="rId13"/>
              </a:rPr>
              <a:t>www.flickr.com/photos/mikeeperez/2453225976/</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32: </a:t>
            </a:r>
            <a:r>
              <a:rPr lang="en-US" sz="1000" dirty="0">
                <a:latin typeface="Calibri" pitchFamily="34" charset="0"/>
              </a:rPr>
              <a:t>Faculty </a:t>
            </a:r>
            <a:r>
              <a:rPr lang="en-US" sz="1000" dirty="0">
                <a:latin typeface="Calibri" pitchFamily="34" charset="0"/>
                <a:hlinkClick r:id="rId14"/>
              </a:rPr>
              <a:t>http://www.flickr.com/photos/belkarchives/7365996856</a:t>
            </a:r>
            <a:r>
              <a:rPr lang="en-US" sz="1000" dirty="0" smtClean="0">
                <a:latin typeface="Calibri" pitchFamily="34" charset="0"/>
                <a:hlinkClick r:id="rId14"/>
              </a:rPr>
              <a:t>/</a:t>
            </a:r>
            <a:r>
              <a:rPr lang="en-US" sz="1000" dirty="0" smtClean="0">
                <a:latin typeface="Calibri" pitchFamily="34" charset="0"/>
              </a:rPr>
              <a:t> </a:t>
            </a:r>
          </a:p>
          <a:p>
            <a:pPr marL="274320">
              <a:lnSpc>
                <a:spcPct val="90000"/>
              </a:lnSpc>
              <a:buNone/>
              <a:defRPr/>
            </a:pPr>
            <a:r>
              <a:rPr lang="en-US" sz="1000" dirty="0" smtClean="0">
                <a:latin typeface="Calibri" pitchFamily="34" charset="0"/>
              </a:rPr>
              <a:t>Slide </a:t>
            </a:r>
            <a:r>
              <a:rPr lang="en-US" sz="1000" dirty="0">
                <a:latin typeface="Calibri" pitchFamily="34" charset="0"/>
              </a:rPr>
              <a:t>3</a:t>
            </a:r>
            <a:r>
              <a:rPr lang="en-US" sz="1000" dirty="0" smtClean="0">
                <a:latin typeface="Calibri" pitchFamily="34" charset="0"/>
              </a:rPr>
              <a:t>7</a:t>
            </a:r>
            <a:r>
              <a:rPr lang="en-US" sz="1000" dirty="0">
                <a:latin typeface="Calibri" pitchFamily="34" charset="0"/>
              </a:rPr>
              <a:t>: Suit : </a:t>
            </a:r>
            <a:r>
              <a:rPr lang="en-US" sz="1000" dirty="0">
                <a:latin typeface="Calibri" pitchFamily="34" charset="0"/>
                <a:hlinkClick r:id="rId15"/>
              </a:rPr>
              <a:t>http://www.flickr.com/photos/hyamazak/514424619/</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38: </a:t>
            </a:r>
            <a:r>
              <a:rPr lang="en-US" sz="1000" dirty="0">
                <a:latin typeface="Calibri" pitchFamily="34" charset="0"/>
              </a:rPr>
              <a:t>Infrastructure - </a:t>
            </a:r>
            <a:r>
              <a:rPr lang="en-US" sz="1000" dirty="0">
                <a:latin typeface="Calibri" pitchFamily="34" charset="0"/>
                <a:hlinkClick r:id="rId16"/>
              </a:rPr>
              <a:t>http://www.flickr.com/photos/damonabnormal/</a:t>
            </a:r>
            <a:endParaRPr lang="en-US" sz="1000" dirty="0">
              <a:latin typeface="Calibri" pitchFamily="34" charset="0"/>
            </a:endParaRPr>
          </a:p>
          <a:p>
            <a:pPr marL="274320">
              <a:lnSpc>
                <a:spcPct val="90000"/>
              </a:lnSpc>
              <a:buNone/>
              <a:defRPr/>
            </a:pPr>
            <a:r>
              <a:rPr lang="en-US" sz="1000" dirty="0" smtClean="0">
                <a:latin typeface="Calibri" pitchFamily="34" charset="0"/>
              </a:rPr>
              <a:t>Slide 39</a:t>
            </a:r>
            <a:r>
              <a:rPr lang="en-US" sz="1000" dirty="0">
                <a:latin typeface="Calibri" pitchFamily="34" charset="0"/>
              </a:rPr>
              <a:t>: Contract: </a:t>
            </a:r>
            <a:r>
              <a:rPr lang="en-US" sz="1000" dirty="0">
                <a:latin typeface="Calibri" pitchFamily="34" charset="0"/>
                <a:hlinkClick r:id="rId17"/>
              </a:rPr>
              <a:t>http://</a:t>
            </a:r>
            <a:r>
              <a:rPr lang="en-US" sz="1000" dirty="0" smtClean="0">
                <a:latin typeface="Calibri" pitchFamily="34" charset="0"/>
                <a:hlinkClick r:id="rId17"/>
              </a:rPr>
              <a:t>www.istockphoto.com/stock-photo-15899894-close-up-of-businessman-signing-a-contract.php</a:t>
            </a:r>
            <a:r>
              <a:rPr lang="en-US" sz="1000" dirty="0" smtClean="0">
                <a:latin typeface="Calibri" pitchFamily="34" charset="0"/>
              </a:rPr>
              <a:t> </a:t>
            </a:r>
          </a:p>
          <a:p>
            <a:pPr marL="274320">
              <a:lnSpc>
                <a:spcPct val="90000"/>
              </a:lnSpc>
              <a:buNone/>
              <a:defRPr/>
            </a:pPr>
            <a:r>
              <a:rPr lang="en-US" sz="1000" dirty="0" smtClean="0">
                <a:latin typeface="Calibri" pitchFamily="34" charset="0"/>
              </a:rPr>
              <a:t>Slide 40: </a:t>
            </a:r>
            <a:r>
              <a:rPr lang="en-US" sz="1000" dirty="0">
                <a:latin typeface="Calibri" pitchFamily="34" charset="0"/>
              </a:rPr>
              <a:t>Data - </a:t>
            </a:r>
            <a:r>
              <a:rPr lang="en-US" sz="1000" dirty="0">
                <a:latin typeface="Calibri" pitchFamily="34" charset="0"/>
                <a:hlinkClick r:id="rId18"/>
              </a:rPr>
              <a:t>http://www.flickr.com/photos/nicmcphee/2217375343</a:t>
            </a:r>
            <a:r>
              <a:rPr lang="en-US" sz="1000" dirty="0" smtClean="0">
                <a:latin typeface="Calibri" pitchFamily="34" charset="0"/>
                <a:hlinkClick r:id="rId18"/>
              </a:rPr>
              <a:t>/</a:t>
            </a:r>
            <a:endParaRPr lang="en-US" sz="1000" dirty="0" smtClean="0">
              <a:latin typeface="Calibri" pitchFamily="34" charset="0"/>
            </a:endParaRPr>
          </a:p>
          <a:p>
            <a:pPr marL="274320">
              <a:lnSpc>
                <a:spcPct val="90000"/>
              </a:lnSpc>
              <a:buNone/>
              <a:defRPr/>
            </a:pPr>
            <a:r>
              <a:rPr lang="en-US" sz="1000" dirty="0" smtClean="0">
                <a:latin typeface="Calibri" pitchFamily="34" charset="0"/>
              </a:rPr>
              <a:t>Slide 42: </a:t>
            </a:r>
            <a:r>
              <a:rPr lang="en-US" sz="1000" dirty="0">
                <a:latin typeface="Calibri" pitchFamily="34" charset="0"/>
              </a:rPr>
              <a:t>Dog Food </a:t>
            </a:r>
            <a:r>
              <a:rPr lang="en-US" sz="1000" dirty="0">
                <a:latin typeface="Calibri" pitchFamily="34" charset="0"/>
                <a:hlinkClick r:id="rId19"/>
              </a:rPr>
              <a:t>http://www.flickr.com/photos/jnl/48331634</a:t>
            </a:r>
            <a:r>
              <a:rPr lang="en-US" sz="1000" dirty="0" smtClean="0">
                <a:latin typeface="Calibri" pitchFamily="34" charset="0"/>
                <a:hlinkClick r:id="rId19"/>
              </a:rPr>
              <a:t>/</a:t>
            </a:r>
            <a:r>
              <a:rPr lang="en-US" sz="1000" dirty="0" smtClean="0">
                <a:latin typeface="Calibri" pitchFamily="34" charset="0"/>
              </a:rPr>
              <a:t> </a:t>
            </a:r>
          </a:p>
          <a:p>
            <a:pPr marL="274320" eaLnBrk="1" fontAlgn="auto" hangingPunct="1">
              <a:lnSpc>
                <a:spcPct val="90000"/>
              </a:lnSpc>
              <a:spcAft>
                <a:spcPts val="0"/>
              </a:spcAft>
              <a:buNone/>
              <a:defRPr/>
            </a:pPr>
            <a:r>
              <a:rPr lang="en-US" sz="1000" dirty="0" smtClean="0">
                <a:latin typeface="Calibri" pitchFamily="34" charset="0"/>
              </a:rPr>
              <a:t>Slide 43: Start/Finish </a:t>
            </a:r>
            <a:r>
              <a:rPr lang="en-US" sz="1000" dirty="0">
                <a:latin typeface="Calibri" pitchFamily="34" charset="0"/>
                <a:hlinkClick r:id="rId20"/>
              </a:rPr>
              <a:t>http://www.flickr.com/photos/andrewhurley/6254409229</a:t>
            </a:r>
            <a:r>
              <a:rPr lang="en-US" sz="1000" dirty="0" smtClean="0">
                <a:latin typeface="Calibri" pitchFamily="34" charset="0"/>
                <a:hlinkClick r:id="rId20"/>
              </a:rPr>
              <a:t>/</a:t>
            </a:r>
            <a:endParaRPr lang="en-US" sz="1000" dirty="0" smtClean="0">
              <a:latin typeface="Calibri" pitchFamily="34" charset="0"/>
            </a:endParaRPr>
          </a:p>
          <a:p>
            <a:pPr marL="274320" eaLnBrk="1" fontAlgn="auto" hangingPunct="1">
              <a:lnSpc>
                <a:spcPct val="90000"/>
              </a:lnSpc>
              <a:spcAft>
                <a:spcPts val="0"/>
              </a:spcAft>
              <a:buFont typeface="Wingdings 2" pitchFamily="18" charset="2"/>
              <a:buNone/>
              <a:defRPr/>
            </a:pPr>
            <a:endParaRPr lang="en-US" sz="1000" dirty="0" smtClean="0">
              <a:latin typeface="Calibri" pitchFamily="34" charset="0"/>
            </a:endParaRPr>
          </a:p>
          <a:p>
            <a:pPr marL="274320" eaLnBrk="1" fontAlgn="auto" hangingPunct="1">
              <a:lnSpc>
                <a:spcPct val="90000"/>
              </a:lnSpc>
              <a:spcAft>
                <a:spcPts val="0"/>
              </a:spcAft>
              <a:buFont typeface="Wingdings 2" pitchFamily="18" charset="2"/>
              <a:buNone/>
              <a:defRPr/>
            </a:pPr>
            <a:r>
              <a:rPr lang="en-US" sz="1000" dirty="0" smtClean="0">
                <a:latin typeface="Calibri" pitchFamily="34" charset="0"/>
              </a:rPr>
              <a:t>Most  Photos used </a:t>
            </a:r>
            <a:r>
              <a:rPr lang="en-US" sz="1000" dirty="0">
                <a:latin typeface="Calibri" pitchFamily="34" charset="0"/>
              </a:rPr>
              <a:t>under a Creative Commons 3.0 </a:t>
            </a:r>
            <a:r>
              <a:rPr lang="en-US" sz="1000" dirty="0" smtClean="0">
                <a:latin typeface="Calibri" pitchFamily="34" charset="0"/>
              </a:rPr>
              <a:t>Attribution 3.0 license. The exception are the three </a:t>
            </a:r>
            <a:r>
              <a:rPr lang="en-US" sz="1000" dirty="0" err="1" smtClean="0">
                <a:latin typeface="Calibri" pitchFamily="34" charset="0"/>
              </a:rPr>
              <a:t>istockphotos</a:t>
            </a:r>
            <a:r>
              <a:rPr lang="en-US" sz="1000" dirty="0" smtClean="0">
                <a:latin typeface="Calibri" pitchFamily="34" charset="0"/>
              </a:rPr>
              <a:t> which are used under the </a:t>
            </a:r>
            <a:r>
              <a:rPr lang="en-US" sz="1000" dirty="0" err="1" smtClean="0">
                <a:latin typeface="Calibri" pitchFamily="34" charset="0"/>
              </a:rPr>
              <a:t>istockphoto</a:t>
            </a:r>
            <a:r>
              <a:rPr lang="en-US" sz="1000" dirty="0" smtClean="0">
                <a:latin typeface="Calibri" pitchFamily="34" charset="0"/>
              </a:rPr>
              <a:t> license. If you reuse this presentation, please remove these photographs or purchase your own..</a:t>
            </a:r>
            <a:endParaRPr lang="en-US" sz="1000" dirty="0">
              <a:latin typeface="Calibri" pitchFamily="34" charset="0"/>
            </a:endParaRPr>
          </a:p>
          <a:p>
            <a:pPr marL="274320" eaLnBrk="1" fontAlgn="auto" hangingPunct="1">
              <a:lnSpc>
                <a:spcPct val="90000"/>
              </a:lnSpc>
              <a:spcAft>
                <a:spcPts val="0"/>
              </a:spcAft>
              <a:buFontTx/>
              <a:buNone/>
              <a:defRPr/>
            </a:pPr>
            <a:endParaRPr lang="en-US" sz="1000" dirty="0" smtClean="0">
              <a:latin typeface="Calibri" pitchFamily="34" charset="0"/>
            </a:endParaRPr>
          </a:p>
          <a:p>
            <a:pPr marL="274320" eaLnBrk="1" fontAlgn="auto" hangingPunct="1">
              <a:lnSpc>
                <a:spcPct val="90000"/>
              </a:lnSpc>
              <a:spcAft>
                <a:spcPts val="0"/>
              </a:spcAft>
              <a:buFontTx/>
              <a:buNone/>
              <a:defRPr/>
            </a:pPr>
            <a:r>
              <a:rPr lang="en-US" sz="1000" dirty="0" smtClean="0">
                <a:latin typeface="Calibri" pitchFamily="34" charset="0"/>
              </a:rPr>
              <a:t>Slide 7 and 8 was created by Molly </a:t>
            </a:r>
            <a:r>
              <a:rPr lang="en-US" sz="1000" dirty="0" err="1" smtClean="0">
                <a:latin typeface="Calibri" pitchFamily="34" charset="0"/>
              </a:rPr>
              <a:t>Kleinman</a:t>
            </a:r>
            <a:r>
              <a:rPr lang="en-US" sz="1000" dirty="0" smtClean="0">
                <a:latin typeface="Calibri" pitchFamily="34" charset="0"/>
              </a:rPr>
              <a:t> for the ACRL Scholarly Communications Roadshow 101 and was modified by Sarah Shreeves for this presentation. It was last updated April 28, 2011.</a:t>
            </a:r>
          </a:p>
          <a:p>
            <a:pPr marL="274320" eaLnBrk="1" fontAlgn="auto" hangingPunct="1">
              <a:lnSpc>
                <a:spcPct val="90000"/>
              </a:lnSpc>
              <a:spcAft>
                <a:spcPts val="0"/>
              </a:spcAft>
              <a:buFontTx/>
              <a:buNone/>
              <a:defRPr/>
            </a:pPr>
            <a:r>
              <a:rPr lang="en-US" sz="1000" dirty="0" smtClean="0">
                <a:latin typeface="Calibri" pitchFamily="34" charset="0"/>
              </a:rPr>
              <a:t>PLEASE INCLUDE CREDITS FOR IMAGES REFERENCED ABOVE!!</a:t>
            </a:r>
          </a:p>
          <a:p>
            <a:pPr marL="274320" eaLnBrk="1" fontAlgn="auto" hangingPunct="1">
              <a:lnSpc>
                <a:spcPct val="90000"/>
              </a:lnSpc>
              <a:spcAft>
                <a:spcPts val="0"/>
              </a:spcAft>
              <a:buFontTx/>
              <a:buNone/>
              <a:defRPr/>
            </a:pPr>
            <a:endParaRPr lang="en-US" sz="1000" dirty="0" smtClean="0">
              <a:latin typeface="Calibri" pitchFamily="34" charset="0"/>
            </a:endParaRPr>
          </a:p>
          <a:p>
            <a:pPr marL="274320" eaLnBrk="1" fontAlgn="auto" hangingPunct="1">
              <a:lnSpc>
                <a:spcPct val="90000"/>
              </a:lnSpc>
              <a:spcAft>
                <a:spcPts val="0"/>
              </a:spcAft>
              <a:buFontTx/>
              <a:buNone/>
              <a:defRPr/>
            </a:pPr>
            <a:r>
              <a:rPr lang="en-US" sz="1000" dirty="0" smtClean="0">
                <a:latin typeface="Calibri" pitchFamily="34" charset="0"/>
              </a:rPr>
              <a:t>It is licensed under the Creative Commons Attribution-No-Derivatives 3.0 License. </a:t>
            </a:r>
            <a:r>
              <a:rPr lang="en-US" sz="1000" u="sng" dirty="0">
                <a:hlinkClick r:id="rId21"/>
              </a:rPr>
              <a:t>Creative Commons Attribution-</a:t>
            </a:r>
            <a:r>
              <a:rPr lang="en-US" sz="1000" u="sng" dirty="0" err="1">
                <a:hlinkClick r:id="rId21"/>
              </a:rPr>
              <a:t>NoDerivs</a:t>
            </a:r>
            <a:r>
              <a:rPr lang="en-US" sz="1000" u="sng" dirty="0">
                <a:hlinkClick r:id="rId21"/>
              </a:rPr>
              <a:t> 3.0 </a:t>
            </a:r>
            <a:r>
              <a:rPr lang="en-US" sz="1000" u="sng" dirty="0" err="1">
                <a:hlinkClick r:id="rId21"/>
              </a:rPr>
              <a:t>Unported</a:t>
            </a:r>
            <a:r>
              <a:rPr lang="en-US" sz="1000" u="sng" dirty="0">
                <a:hlinkClick r:id="rId21"/>
              </a:rPr>
              <a:t> License</a:t>
            </a:r>
            <a:r>
              <a:rPr lang="en-US" sz="1000" dirty="0"/>
              <a:t>.</a:t>
            </a:r>
            <a:endParaRPr lang="en-US" sz="1000" dirty="0" smtClean="0">
              <a:latin typeface="Calibri" pitchFamily="34" charset="0"/>
            </a:endParaRPr>
          </a:p>
        </p:txBody>
      </p:sp>
      <p:sp>
        <p:nvSpPr>
          <p:cNvPr id="4" name="Title 1"/>
          <p:cNvSpPr>
            <a:spLocks noGrp="1"/>
          </p:cNvSpPr>
          <p:nvPr>
            <p:ph type="title"/>
          </p:nvPr>
        </p:nvSpPr>
        <p:spPr>
          <a:xfrm>
            <a:off x="522288" y="350838"/>
            <a:ext cx="8153400" cy="990600"/>
          </a:xfrm>
        </p:spPr>
        <p:txBody>
          <a:bodyPr/>
          <a:lstStyle/>
          <a:p>
            <a:pPr eaLnBrk="1" hangingPunct="1">
              <a:defRPr/>
            </a:pPr>
            <a:r>
              <a:rPr lang="en-US" dirty="0" smtClean="0"/>
              <a:t>Attribution/legal stuff</a:t>
            </a:r>
          </a:p>
        </p:txBody>
      </p:sp>
      <p:pic>
        <p:nvPicPr>
          <p:cNvPr id="5" name="Picture 4" descr="Some Rights Reserved"/>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956376" y="6309320"/>
            <a:ext cx="1008112" cy="355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302865"/>
      </p:ext>
    </p:extLst>
  </p:cSld>
  <p:clrMapOvr>
    <a:masterClrMapping/>
  </p:clrMapOvr>
  <p:timing>
    <p:tnLst>
      <p:par>
        <p:cTn xmlns:p14="http://schemas.microsoft.com/office/powerpoint/2010/mai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7504" y="116632"/>
            <a:ext cx="8888671" cy="6624736"/>
          </a:xfrm>
          <a:prstGeom prst="rect">
            <a:avLst/>
          </a:prstGeom>
        </p:spPr>
      </p:pic>
    </p:spTree>
    <p:extLst>
      <p:ext uri="{BB962C8B-B14F-4D97-AF65-F5344CB8AC3E}">
        <p14:creationId xmlns:p14="http://schemas.microsoft.com/office/powerpoint/2010/main" val="1936156849"/>
      </p:ext>
    </p:extLst>
  </p:cSld>
  <p:clrMapOvr>
    <a:masterClrMapping/>
  </p:clrMapOvr>
  <p:timing>
    <p:tnLst>
      <p:par>
        <p:cTn xmlns:p14="http://schemas.microsoft.com/office/powerpoint/2010/mai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Content Placeholder 4" descr="2668411239_9c8d7b2342_b.jpg"/>
          <p:cNvPicPr>
            <a:picLocks noGrp="1" noChangeAspect="1"/>
          </p:cNvPicPr>
          <p:nvPr>
            <p:ph sz="quarter" idx="4294967295"/>
          </p:nvPr>
        </p:nvPicPr>
        <p:blipFill>
          <a:blip r:embed="rId3">
            <a:extLst>
              <a:ext uri="{28A0092B-C50C-407E-A947-70E740481C1C}">
                <a14:useLocalDpi xmlns:a14="http://schemas.microsoft.com/office/drawing/2010/main" val="0"/>
              </a:ext>
            </a:extLst>
          </a:blip>
          <a:srcRect/>
          <a:stretch>
            <a:fillRect/>
          </a:stretch>
        </p:blipFill>
        <p:spPr>
          <a:xfrm>
            <a:off x="72008" y="116632"/>
            <a:ext cx="8964488" cy="6628756"/>
          </a:xfrm>
        </p:spPr>
      </p:pic>
    </p:spTree>
    <p:extLst>
      <p:ext uri="{BB962C8B-B14F-4D97-AF65-F5344CB8AC3E}">
        <p14:creationId xmlns:p14="http://schemas.microsoft.com/office/powerpoint/2010/main" val="1639038452"/>
      </p:ext>
    </p:extLst>
  </p:cSld>
  <p:clrMapOvr>
    <a:masterClrMapping/>
  </p:clrMapOvr>
  <p:timing>
    <p:tnLst>
      <p:par>
        <p:cTn xmlns:p14="http://schemas.microsoft.com/office/powerpoint/2010/mai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5"/>
          <p:cNvSpPr txBox="1">
            <a:spLocks noChangeArrowheads="1"/>
          </p:cNvSpPr>
          <p:nvPr/>
        </p:nvSpPr>
        <p:spPr bwMode="auto">
          <a:xfrm>
            <a:off x="1143000" y="3227388"/>
            <a:ext cx="7620000" cy="427037"/>
          </a:xfrm>
          <a:prstGeom prst="rect">
            <a:avLst/>
          </a:prstGeom>
          <a:noFill/>
          <a:ln w="9525">
            <a:noFill/>
            <a:miter lim="800000"/>
            <a:headEnd/>
            <a:tailEnd/>
          </a:ln>
        </p:spPr>
        <p:txBody>
          <a:bodyPr>
            <a:spAutoFit/>
          </a:bodyPr>
          <a:lstStyle/>
          <a:p>
            <a:endParaRPr lang="en-US" sz="2200">
              <a:latin typeface="Lucida Bright" pitchFamily="18" charset="0"/>
            </a:endParaRPr>
          </a:p>
        </p:txBody>
      </p:sp>
      <p:sp>
        <p:nvSpPr>
          <p:cNvPr id="24578" name="TextBox 4"/>
          <p:cNvSpPr txBox="1">
            <a:spLocks noChangeArrowheads="1"/>
          </p:cNvSpPr>
          <p:nvPr/>
        </p:nvSpPr>
        <p:spPr bwMode="auto">
          <a:xfrm>
            <a:off x="1143000" y="2465388"/>
            <a:ext cx="7620000" cy="427037"/>
          </a:xfrm>
          <a:prstGeom prst="rect">
            <a:avLst/>
          </a:prstGeom>
          <a:noFill/>
          <a:ln w="9525">
            <a:noFill/>
            <a:miter lim="800000"/>
            <a:headEnd/>
            <a:tailEnd/>
          </a:ln>
        </p:spPr>
        <p:txBody>
          <a:bodyPr>
            <a:spAutoFit/>
          </a:bodyPr>
          <a:lstStyle/>
          <a:p>
            <a:endParaRPr lang="en-US" sz="2200">
              <a:latin typeface="Lucida Bright" pitchFamily="18" charset="0"/>
            </a:endParaRPr>
          </a:p>
        </p:txBody>
      </p:sp>
      <p:sp>
        <p:nvSpPr>
          <p:cNvPr id="5" name="TextBox 4"/>
          <p:cNvSpPr txBox="1"/>
          <p:nvPr/>
        </p:nvSpPr>
        <p:spPr>
          <a:xfrm>
            <a:off x="5107632" y="762000"/>
            <a:ext cx="3352800" cy="1108075"/>
          </a:xfrm>
          <a:prstGeom prst="rect">
            <a:avLst/>
          </a:prstGeom>
          <a:noFill/>
          <a:effectLst>
            <a:outerShdw blurRad="50800" dist="38100" dir="2700000">
              <a:srgbClr val="000000"/>
            </a:outerShdw>
          </a:effectLst>
        </p:spPr>
        <p:txBody>
          <a:bodyPr>
            <a:spAutoFit/>
          </a:bodyPr>
          <a:lstStyle/>
          <a:p>
            <a:pPr>
              <a:defRPr/>
            </a:pPr>
            <a:r>
              <a:rPr lang="en-US" sz="6600" b="1" dirty="0">
                <a:solidFill>
                  <a:schemeClr val="accent2">
                    <a:lumMod val="75000"/>
                  </a:schemeClr>
                </a:solidFill>
                <a:latin typeface="Calibri" pitchFamily="34" charset="0"/>
                <a:cs typeface="+mn-cs"/>
              </a:rPr>
              <a:t>systems</a:t>
            </a:r>
          </a:p>
        </p:txBody>
      </p:sp>
      <p:sp>
        <p:nvSpPr>
          <p:cNvPr id="7" name="TextBox 6"/>
          <p:cNvSpPr txBox="1"/>
          <p:nvPr/>
        </p:nvSpPr>
        <p:spPr>
          <a:xfrm>
            <a:off x="1219200" y="3810000"/>
            <a:ext cx="3505200" cy="584200"/>
          </a:xfrm>
          <a:prstGeom prst="rect">
            <a:avLst/>
          </a:prstGeom>
          <a:noFill/>
        </p:spPr>
        <p:txBody>
          <a:bodyPr>
            <a:spAutoFit/>
          </a:bodyPr>
          <a:lstStyle/>
          <a:p>
            <a:pPr>
              <a:defRPr/>
            </a:pPr>
            <a:r>
              <a:rPr lang="en-US" sz="3200" b="1" dirty="0">
                <a:cs typeface="+mn-cs"/>
              </a:rPr>
              <a:t>IP/legal system</a:t>
            </a:r>
          </a:p>
        </p:txBody>
      </p:sp>
      <p:sp>
        <p:nvSpPr>
          <p:cNvPr id="8" name="TextBox 7"/>
          <p:cNvSpPr txBox="1"/>
          <p:nvPr/>
        </p:nvSpPr>
        <p:spPr>
          <a:xfrm>
            <a:off x="4800600" y="2198872"/>
            <a:ext cx="3953523" cy="584775"/>
          </a:xfrm>
          <a:prstGeom prst="rect">
            <a:avLst/>
          </a:prstGeom>
          <a:noFill/>
        </p:spPr>
        <p:txBody>
          <a:bodyPr wrap="square">
            <a:spAutoFit/>
          </a:bodyPr>
          <a:lstStyle/>
          <a:p>
            <a:pPr>
              <a:defRPr/>
            </a:pPr>
            <a:r>
              <a:rPr lang="en-US" sz="3200" b="1" dirty="0">
                <a:cs typeface="+mn-cs"/>
              </a:rPr>
              <a:t>publishing industry</a:t>
            </a:r>
          </a:p>
        </p:txBody>
      </p:sp>
      <p:sp>
        <p:nvSpPr>
          <p:cNvPr id="10" name="TextBox 9"/>
          <p:cNvSpPr txBox="1"/>
          <p:nvPr/>
        </p:nvSpPr>
        <p:spPr>
          <a:xfrm>
            <a:off x="4800599" y="2971800"/>
            <a:ext cx="3953523" cy="584775"/>
          </a:xfrm>
          <a:prstGeom prst="rect">
            <a:avLst/>
          </a:prstGeom>
          <a:noFill/>
        </p:spPr>
        <p:txBody>
          <a:bodyPr wrap="square">
            <a:spAutoFit/>
          </a:bodyPr>
          <a:lstStyle/>
          <a:p>
            <a:pPr>
              <a:defRPr/>
            </a:pPr>
            <a:r>
              <a:rPr lang="en-US" sz="3200" b="1" dirty="0">
                <a:cs typeface="+mn-cs"/>
              </a:rPr>
              <a:t>scholarly societies</a:t>
            </a:r>
          </a:p>
        </p:txBody>
      </p:sp>
      <p:sp>
        <p:nvSpPr>
          <p:cNvPr id="11" name="TextBox 10"/>
          <p:cNvSpPr txBox="1"/>
          <p:nvPr/>
        </p:nvSpPr>
        <p:spPr>
          <a:xfrm>
            <a:off x="1752600" y="4648200"/>
            <a:ext cx="5843736" cy="584775"/>
          </a:xfrm>
          <a:prstGeom prst="rect">
            <a:avLst/>
          </a:prstGeom>
          <a:noFill/>
        </p:spPr>
        <p:txBody>
          <a:bodyPr wrap="square">
            <a:spAutoFit/>
          </a:bodyPr>
          <a:lstStyle/>
          <a:p>
            <a:pPr>
              <a:defRPr/>
            </a:pPr>
            <a:r>
              <a:rPr lang="en-US" sz="3200" b="1" dirty="0">
                <a:cs typeface="+mn-cs"/>
              </a:rPr>
              <a:t>faculty rewards system (</a:t>
            </a:r>
            <a:r>
              <a:rPr lang="en-US" sz="3200" b="1" dirty="0" err="1">
                <a:cs typeface="+mn-cs"/>
              </a:rPr>
              <a:t>p&amp;t</a:t>
            </a:r>
            <a:r>
              <a:rPr lang="en-US" sz="3200" b="1" dirty="0">
                <a:cs typeface="+mn-cs"/>
              </a:rPr>
              <a:t>)</a:t>
            </a:r>
          </a:p>
        </p:txBody>
      </p:sp>
      <p:sp>
        <p:nvSpPr>
          <p:cNvPr id="14" name="TextBox 13"/>
          <p:cNvSpPr txBox="1"/>
          <p:nvPr/>
        </p:nvSpPr>
        <p:spPr>
          <a:xfrm>
            <a:off x="1371600" y="2971800"/>
            <a:ext cx="3429000" cy="584200"/>
          </a:xfrm>
          <a:prstGeom prst="rect">
            <a:avLst/>
          </a:prstGeom>
          <a:noFill/>
        </p:spPr>
        <p:txBody>
          <a:bodyPr>
            <a:spAutoFit/>
          </a:bodyPr>
          <a:lstStyle/>
          <a:p>
            <a:pPr>
              <a:defRPr/>
            </a:pPr>
            <a:r>
              <a:rPr lang="en-US" sz="3200" b="1" dirty="0">
                <a:cs typeface="+mn-cs"/>
              </a:rPr>
              <a:t>Internet culture</a:t>
            </a:r>
          </a:p>
        </p:txBody>
      </p:sp>
      <p:sp>
        <p:nvSpPr>
          <p:cNvPr id="15" name="TextBox 14"/>
          <p:cNvSpPr txBox="1"/>
          <p:nvPr/>
        </p:nvSpPr>
        <p:spPr>
          <a:xfrm>
            <a:off x="533400" y="2173288"/>
            <a:ext cx="4572000" cy="584200"/>
          </a:xfrm>
          <a:prstGeom prst="rect">
            <a:avLst/>
          </a:prstGeom>
          <a:noFill/>
        </p:spPr>
        <p:txBody>
          <a:bodyPr>
            <a:spAutoFit/>
          </a:bodyPr>
          <a:lstStyle/>
          <a:p>
            <a:pPr>
              <a:defRPr/>
            </a:pPr>
            <a:r>
              <a:rPr lang="en-US" sz="3200" b="1" dirty="0">
                <a:cs typeface="+mn-cs"/>
              </a:rPr>
              <a:t>disciplinary practice</a:t>
            </a:r>
          </a:p>
        </p:txBody>
      </p:sp>
      <p:sp>
        <p:nvSpPr>
          <p:cNvPr id="16" name="TextBox 15"/>
          <p:cNvSpPr txBox="1"/>
          <p:nvPr/>
        </p:nvSpPr>
        <p:spPr>
          <a:xfrm>
            <a:off x="990600" y="1295400"/>
            <a:ext cx="3657600" cy="584200"/>
          </a:xfrm>
          <a:prstGeom prst="rect">
            <a:avLst/>
          </a:prstGeom>
          <a:noFill/>
        </p:spPr>
        <p:txBody>
          <a:bodyPr>
            <a:spAutoFit/>
          </a:bodyPr>
          <a:lstStyle/>
          <a:p>
            <a:pPr>
              <a:defRPr/>
            </a:pPr>
            <a:r>
              <a:rPr lang="en-US" sz="3200" b="1" dirty="0">
                <a:cs typeface="+mn-cs"/>
              </a:rPr>
              <a:t>higher education</a:t>
            </a:r>
          </a:p>
        </p:txBody>
      </p:sp>
      <p:sp>
        <p:nvSpPr>
          <p:cNvPr id="17" name="TextBox 16"/>
          <p:cNvSpPr txBox="1"/>
          <p:nvPr/>
        </p:nvSpPr>
        <p:spPr>
          <a:xfrm>
            <a:off x="4876800" y="3810000"/>
            <a:ext cx="3733800" cy="584200"/>
          </a:xfrm>
          <a:prstGeom prst="rect">
            <a:avLst/>
          </a:prstGeom>
          <a:noFill/>
        </p:spPr>
        <p:txBody>
          <a:bodyPr>
            <a:spAutoFit/>
          </a:bodyPr>
          <a:lstStyle/>
          <a:p>
            <a:pPr>
              <a:defRPr/>
            </a:pPr>
            <a:r>
              <a:rPr lang="en-US" sz="3200" b="1" dirty="0">
                <a:cs typeface="+mn-cs"/>
              </a:rPr>
              <a:t>research industry</a:t>
            </a:r>
          </a:p>
        </p:txBody>
      </p:sp>
    </p:spTree>
    <p:extLst>
      <p:ext uri="{BB962C8B-B14F-4D97-AF65-F5344CB8AC3E}">
        <p14:creationId xmlns:p14="http://schemas.microsoft.com/office/powerpoint/2010/main" val="224490633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idx="4294967295"/>
          </p:nvPr>
        </p:nvSpPr>
        <p:spPr>
          <a:xfrm>
            <a:off x="438472" y="1700808"/>
            <a:ext cx="8382000" cy="3096344"/>
          </a:xfrm>
        </p:spPr>
        <p:txBody>
          <a:bodyPr/>
          <a:lstStyle/>
          <a:p>
            <a:r>
              <a:rPr lang="en-US" sz="8800" b="1" dirty="0" smtClean="0">
                <a:latin typeface="Calibri" pitchFamily="34" charset="0"/>
              </a:rPr>
              <a:t>What about libraries?</a:t>
            </a:r>
            <a:endParaRPr lang="en-US" sz="8800" b="1" dirty="0">
              <a:latin typeface="Calibri" pitchFamily="34" charset="0"/>
            </a:endParaRPr>
          </a:p>
        </p:txBody>
      </p:sp>
    </p:spTree>
    <p:extLst>
      <p:ext uri="{BB962C8B-B14F-4D97-AF65-F5344CB8AC3E}">
        <p14:creationId xmlns:p14="http://schemas.microsoft.com/office/powerpoint/2010/main" val="910154241"/>
      </p:ext>
    </p:extLst>
  </p:cSld>
  <p:clrMapOvr>
    <a:masterClrMapping/>
  </p:clrMapOvr>
  <p:timing>
    <p:tnLst>
      <p:par>
        <p:cTn xmlns:p14="http://schemas.microsoft.com/office/powerpoint/2010/mai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TextBox 5"/>
          <p:cNvSpPr txBox="1">
            <a:spLocks noChangeArrowheads="1"/>
          </p:cNvSpPr>
          <p:nvPr/>
        </p:nvSpPr>
        <p:spPr bwMode="auto">
          <a:xfrm>
            <a:off x="1143000" y="3227388"/>
            <a:ext cx="7620000" cy="427037"/>
          </a:xfrm>
          <a:prstGeom prst="rect">
            <a:avLst/>
          </a:prstGeom>
          <a:noFill/>
          <a:ln w="9525">
            <a:noFill/>
            <a:miter lim="800000"/>
            <a:headEnd/>
            <a:tailEnd/>
          </a:ln>
        </p:spPr>
        <p:txBody>
          <a:bodyPr>
            <a:spAutoFit/>
          </a:bodyPr>
          <a:lstStyle/>
          <a:p>
            <a:endParaRPr lang="en-US" sz="2200">
              <a:latin typeface="Lucida Bright" pitchFamily="18" charset="0"/>
            </a:endParaRPr>
          </a:p>
        </p:txBody>
      </p:sp>
      <p:sp>
        <p:nvSpPr>
          <p:cNvPr id="24578" name="TextBox 4"/>
          <p:cNvSpPr txBox="1">
            <a:spLocks noChangeArrowheads="1"/>
          </p:cNvSpPr>
          <p:nvPr/>
        </p:nvSpPr>
        <p:spPr bwMode="auto">
          <a:xfrm>
            <a:off x="1143000" y="2465388"/>
            <a:ext cx="7620000" cy="427037"/>
          </a:xfrm>
          <a:prstGeom prst="rect">
            <a:avLst/>
          </a:prstGeom>
          <a:noFill/>
          <a:ln w="9525">
            <a:noFill/>
            <a:miter lim="800000"/>
            <a:headEnd/>
            <a:tailEnd/>
          </a:ln>
        </p:spPr>
        <p:txBody>
          <a:bodyPr>
            <a:spAutoFit/>
          </a:bodyPr>
          <a:lstStyle/>
          <a:p>
            <a:endParaRPr lang="en-US" sz="2200">
              <a:latin typeface="Lucida Bright" pitchFamily="18" charset="0"/>
            </a:endParaRPr>
          </a:p>
        </p:txBody>
      </p:sp>
      <p:sp>
        <p:nvSpPr>
          <p:cNvPr id="5" name="TextBox 4"/>
          <p:cNvSpPr txBox="1"/>
          <p:nvPr/>
        </p:nvSpPr>
        <p:spPr>
          <a:xfrm>
            <a:off x="5107632" y="762000"/>
            <a:ext cx="3352800" cy="1108075"/>
          </a:xfrm>
          <a:prstGeom prst="rect">
            <a:avLst/>
          </a:prstGeom>
          <a:noFill/>
          <a:effectLst>
            <a:outerShdw blurRad="50800" dist="38100" dir="2700000">
              <a:srgbClr val="000000"/>
            </a:outerShdw>
          </a:effectLst>
        </p:spPr>
        <p:txBody>
          <a:bodyPr>
            <a:spAutoFit/>
          </a:bodyPr>
          <a:lstStyle/>
          <a:p>
            <a:pPr>
              <a:defRPr/>
            </a:pPr>
            <a:r>
              <a:rPr lang="en-US" sz="6600" b="1" dirty="0">
                <a:solidFill>
                  <a:schemeClr val="accent2">
                    <a:lumMod val="75000"/>
                  </a:schemeClr>
                </a:solidFill>
                <a:latin typeface="Calibri" pitchFamily="34" charset="0"/>
                <a:cs typeface="+mn-cs"/>
              </a:rPr>
              <a:t>systems</a:t>
            </a:r>
          </a:p>
        </p:txBody>
      </p:sp>
      <p:sp>
        <p:nvSpPr>
          <p:cNvPr id="7" name="TextBox 6"/>
          <p:cNvSpPr txBox="1"/>
          <p:nvPr/>
        </p:nvSpPr>
        <p:spPr>
          <a:xfrm>
            <a:off x="1219200" y="3810000"/>
            <a:ext cx="3505200" cy="584200"/>
          </a:xfrm>
          <a:prstGeom prst="rect">
            <a:avLst/>
          </a:prstGeom>
          <a:noFill/>
        </p:spPr>
        <p:txBody>
          <a:bodyPr>
            <a:spAutoFit/>
          </a:bodyPr>
          <a:lstStyle/>
          <a:p>
            <a:pPr>
              <a:defRPr/>
            </a:pPr>
            <a:r>
              <a:rPr lang="en-US" sz="3200" b="1" dirty="0">
                <a:cs typeface="+mn-cs"/>
              </a:rPr>
              <a:t>IP/legal system</a:t>
            </a:r>
          </a:p>
        </p:txBody>
      </p:sp>
      <p:sp>
        <p:nvSpPr>
          <p:cNvPr id="8" name="TextBox 7"/>
          <p:cNvSpPr txBox="1"/>
          <p:nvPr/>
        </p:nvSpPr>
        <p:spPr>
          <a:xfrm>
            <a:off x="4800600" y="2198872"/>
            <a:ext cx="3953523" cy="584775"/>
          </a:xfrm>
          <a:prstGeom prst="rect">
            <a:avLst/>
          </a:prstGeom>
          <a:noFill/>
        </p:spPr>
        <p:txBody>
          <a:bodyPr wrap="square">
            <a:spAutoFit/>
          </a:bodyPr>
          <a:lstStyle/>
          <a:p>
            <a:pPr>
              <a:defRPr/>
            </a:pPr>
            <a:r>
              <a:rPr lang="en-US" sz="3200" b="1" dirty="0">
                <a:cs typeface="+mn-cs"/>
              </a:rPr>
              <a:t>publishing industry</a:t>
            </a:r>
          </a:p>
        </p:txBody>
      </p:sp>
      <p:sp>
        <p:nvSpPr>
          <p:cNvPr id="10" name="TextBox 9"/>
          <p:cNvSpPr txBox="1"/>
          <p:nvPr/>
        </p:nvSpPr>
        <p:spPr>
          <a:xfrm>
            <a:off x="4800599" y="2971800"/>
            <a:ext cx="3953523" cy="584775"/>
          </a:xfrm>
          <a:prstGeom prst="rect">
            <a:avLst/>
          </a:prstGeom>
          <a:noFill/>
        </p:spPr>
        <p:txBody>
          <a:bodyPr wrap="square">
            <a:spAutoFit/>
          </a:bodyPr>
          <a:lstStyle/>
          <a:p>
            <a:pPr>
              <a:defRPr/>
            </a:pPr>
            <a:r>
              <a:rPr lang="en-US" sz="3200" b="1" dirty="0">
                <a:cs typeface="+mn-cs"/>
              </a:rPr>
              <a:t>scholarly societies</a:t>
            </a:r>
          </a:p>
        </p:txBody>
      </p:sp>
      <p:sp>
        <p:nvSpPr>
          <p:cNvPr id="11" name="TextBox 10"/>
          <p:cNvSpPr txBox="1"/>
          <p:nvPr/>
        </p:nvSpPr>
        <p:spPr>
          <a:xfrm>
            <a:off x="1752600" y="4648200"/>
            <a:ext cx="5843736" cy="584775"/>
          </a:xfrm>
          <a:prstGeom prst="rect">
            <a:avLst/>
          </a:prstGeom>
          <a:noFill/>
        </p:spPr>
        <p:txBody>
          <a:bodyPr wrap="square">
            <a:spAutoFit/>
          </a:bodyPr>
          <a:lstStyle/>
          <a:p>
            <a:pPr>
              <a:defRPr/>
            </a:pPr>
            <a:r>
              <a:rPr lang="en-US" sz="3200" b="1" dirty="0">
                <a:cs typeface="+mn-cs"/>
              </a:rPr>
              <a:t>faculty rewards system (</a:t>
            </a:r>
            <a:r>
              <a:rPr lang="en-US" sz="3200" b="1" dirty="0" err="1">
                <a:cs typeface="+mn-cs"/>
              </a:rPr>
              <a:t>p&amp;t</a:t>
            </a:r>
            <a:r>
              <a:rPr lang="en-US" sz="3200" b="1" dirty="0">
                <a:cs typeface="+mn-cs"/>
              </a:rPr>
              <a:t>)</a:t>
            </a:r>
          </a:p>
        </p:txBody>
      </p:sp>
      <p:sp>
        <p:nvSpPr>
          <p:cNvPr id="14" name="TextBox 13"/>
          <p:cNvSpPr txBox="1"/>
          <p:nvPr/>
        </p:nvSpPr>
        <p:spPr>
          <a:xfrm>
            <a:off x="1371600" y="2971800"/>
            <a:ext cx="3429000" cy="584200"/>
          </a:xfrm>
          <a:prstGeom prst="rect">
            <a:avLst/>
          </a:prstGeom>
          <a:noFill/>
        </p:spPr>
        <p:txBody>
          <a:bodyPr>
            <a:spAutoFit/>
          </a:bodyPr>
          <a:lstStyle/>
          <a:p>
            <a:pPr>
              <a:defRPr/>
            </a:pPr>
            <a:r>
              <a:rPr lang="en-US" sz="3200" b="1" dirty="0">
                <a:cs typeface="+mn-cs"/>
              </a:rPr>
              <a:t>Internet culture</a:t>
            </a:r>
          </a:p>
        </p:txBody>
      </p:sp>
      <p:sp>
        <p:nvSpPr>
          <p:cNvPr id="15" name="TextBox 14"/>
          <p:cNvSpPr txBox="1"/>
          <p:nvPr/>
        </p:nvSpPr>
        <p:spPr>
          <a:xfrm>
            <a:off x="533400" y="2173288"/>
            <a:ext cx="4572000" cy="584200"/>
          </a:xfrm>
          <a:prstGeom prst="rect">
            <a:avLst/>
          </a:prstGeom>
          <a:noFill/>
        </p:spPr>
        <p:txBody>
          <a:bodyPr>
            <a:spAutoFit/>
          </a:bodyPr>
          <a:lstStyle/>
          <a:p>
            <a:pPr>
              <a:defRPr/>
            </a:pPr>
            <a:r>
              <a:rPr lang="en-US" sz="3200" b="1" dirty="0">
                <a:cs typeface="+mn-cs"/>
              </a:rPr>
              <a:t>disciplinary practice</a:t>
            </a:r>
          </a:p>
        </p:txBody>
      </p:sp>
      <p:sp>
        <p:nvSpPr>
          <p:cNvPr id="16" name="TextBox 15"/>
          <p:cNvSpPr txBox="1"/>
          <p:nvPr/>
        </p:nvSpPr>
        <p:spPr>
          <a:xfrm>
            <a:off x="990600" y="1295400"/>
            <a:ext cx="3657600" cy="584200"/>
          </a:xfrm>
          <a:prstGeom prst="rect">
            <a:avLst/>
          </a:prstGeom>
          <a:noFill/>
        </p:spPr>
        <p:txBody>
          <a:bodyPr>
            <a:spAutoFit/>
          </a:bodyPr>
          <a:lstStyle/>
          <a:p>
            <a:pPr>
              <a:defRPr/>
            </a:pPr>
            <a:r>
              <a:rPr lang="en-US" sz="3200" b="1" dirty="0">
                <a:cs typeface="+mn-cs"/>
              </a:rPr>
              <a:t>higher education</a:t>
            </a:r>
          </a:p>
        </p:txBody>
      </p:sp>
      <p:sp>
        <p:nvSpPr>
          <p:cNvPr id="17" name="TextBox 16"/>
          <p:cNvSpPr txBox="1"/>
          <p:nvPr/>
        </p:nvSpPr>
        <p:spPr>
          <a:xfrm>
            <a:off x="4876800" y="3810000"/>
            <a:ext cx="3733800" cy="584200"/>
          </a:xfrm>
          <a:prstGeom prst="rect">
            <a:avLst/>
          </a:prstGeom>
          <a:noFill/>
        </p:spPr>
        <p:txBody>
          <a:bodyPr>
            <a:spAutoFit/>
          </a:bodyPr>
          <a:lstStyle/>
          <a:p>
            <a:pPr>
              <a:defRPr/>
            </a:pPr>
            <a:r>
              <a:rPr lang="en-US" sz="3200" b="1" dirty="0">
                <a:cs typeface="+mn-cs"/>
              </a:rPr>
              <a:t>research industry</a:t>
            </a:r>
          </a:p>
        </p:txBody>
      </p:sp>
    </p:spTree>
    <p:extLst>
      <p:ext uri="{BB962C8B-B14F-4D97-AF65-F5344CB8AC3E}">
        <p14:creationId xmlns:p14="http://schemas.microsoft.com/office/powerpoint/2010/main" val="4114770095"/>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xmlns:p14="http://schemas.microsoft.com/office/powerpoint/2010/mai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Grid">
  <a:themeElements>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fontScheme name="Grid">
      <a:maj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ajorFont>
      <a:minorFont>
        <a:latin typeface="Franklin Gothic Medium"/>
        <a:ea typeface=""/>
        <a:cs typeface=""/>
        <a:font script="Jpan" typeface="HG創英角ｺﾞｼｯｸUB"/>
        <a:font script="Hang" typeface="HY견고딕"/>
        <a:font script="Hans" typeface="微软雅黑"/>
        <a:font script="Hant" typeface="微軟正黑體"/>
        <a:font script="Arab" typeface="Arial Bold"/>
        <a:font script="Hebr" typeface="Arial Bold"/>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Bold"/>
        <a:font script="Uigh" typeface="Microsoft Uighur"/>
        <a:font script="Geor" typeface="Sylfaen"/>
      </a:minorFont>
    </a:fontScheme>
    <a:fmtScheme name="Grid">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effectStyle>
        <a:effectStyle>
          <a:effectLst>
            <a:outerShdw blurRad="31750" dist="25400" dir="5400000" rotWithShape="0">
              <a:srgbClr val="000000">
                <a:alpha val="5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0000"/>
            <a:shade val="93000"/>
            <a:satMod val="150000"/>
          </a:schemeClr>
        </a:solidFill>
        <a:blipFill rotWithShape="1">
          <a:blip xmlns:r="http://schemas.openxmlformats.org/officeDocument/2006/relationships" r:embed="rId1">
            <a:duotone>
              <a:schemeClr val="phClr">
                <a:tint val="95000"/>
              </a:schemeClr>
              <a:schemeClr val="phClr">
                <a:shade val="93000"/>
                <a:satMod val="11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Grid">
    <a:dk1>
      <a:sysClr val="windowText" lastClr="000000"/>
    </a:dk1>
    <a:lt1>
      <a:sysClr val="window" lastClr="FFFFFF"/>
    </a:lt1>
    <a:dk2>
      <a:srgbClr val="534949"/>
    </a:dk2>
    <a:lt2>
      <a:srgbClr val="CCD1B9"/>
    </a:lt2>
    <a:accent1>
      <a:srgbClr val="C66951"/>
    </a:accent1>
    <a:accent2>
      <a:srgbClr val="BF974D"/>
    </a:accent2>
    <a:accent3>
      <a:srgbClr val="928B70"/>
    </a:accent3>
    <a:accent4>
      <a:srgbClr val="87706B"/>
    </a:accent4>
    <a:accent5>
      <a:srgbClr val="94734E"/>
    </a:accent5>
    <a:accent6>
      <a:srgbClr val="6F777D"/>
    </a:accent6>
    <a:hlink>
      <a:srgbClr val="CC9900"/>
    </a:hlink>
    <a:folHlink>
      <a:srgbClr val="C0C0C0"/>
    </a:folHlink>
  </a:clrScheme>
</a:themeOverride>
</file>

<file path=docProps/app.xml><?xml version="1.0" encoding="utf-8"?>
<Properties xmlns="http://schemas.openxmlformats.org/officeDocument/2006/extended-properties" xmlns:vt="http://schemas.openxmlformats.org/officeDocument/2006/docPropsVTypes">
  <Template>Grid</Template>
  <TotalTime>5250</TotalTime>
  <Words>1474</Words>
  <Application>Microsoft Macintosh PowerPoint</Application>
  <PresentationFormat>On-screen Show (4:3)</PresentationFormat>
  <Paragraphs>181</Paragraphs>
  <Slides>49</Slides>
  <Notes>23</Notes>
  <HiddenSlides>1</HiddenSlides>
  <MMClips>0</MMClips>
  <ScaleCrop>false</ScaleCrop>
  <HeadingPairs>
    <vt:vector size="4" baseType="variant">
      <vt:variant>
        <vt:lpstr>Theme</vt:lpstr>
      </vt:variant>
      <vt:variant>
        <vt:i4>1</vt:i4>
      </vt:variant>
      <vt:variant>
        <vt:lpstr>Slide Titles</vt:lpstr>
      </vt:variant>
      <vt:variant>
        <vt:i4>49</vt:i4>
      </vt:variant>
    </vt:vector>
  </HeadingPairs>
  <TitlesOfParts>
    <vt:vector size="50" baseType="lpstr">
      <vt:lpstr>Grid</vt:lpstr>
      <vt:lpstr>What’s coming around the corner  (and what’s already here)  for scholarly Communications and how libraries can help</vt:lpstr>
      <vt:lpstr>PowerPoint Presentation</vt:lpstr>
      <vt:lpstr>What about libraries?</vt:lpstr>
      <vt:lpstr>PowerPoint Presentation</vt:lpstr>
      <vt:lpstr>PowerPoint Presentation</vt:lpstr>
      <vt:lpstr>PowerPoint Presentation</vt:lpstr>
      <vt:lpstr>PowerPoint Presentation</vt:lpstr>
      <vt:lpstr>What about libraries?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How Can Libraries Contribute?</vt:lpstr>
      <vt:lpstr>1. Do your homework</vt:lpstr>
      <vt:lpstr>Example: History Dept at Illinois</vt:lpstr>
      <vt:lpstr>2. Engage with faculty</vt:lpstr>
      <vt:lpstr>3. Engage with students</vt:lpstr>
      <vt:lpstr>PowerPoint Presentation</vt:lpstr>
      <vt:lpstr>PowerPoint Presentation</vt:lpstr>
      <vt:lpstr>4. Talk to your administration</vt:lpstr>
      <vt:lpstr>5. Provide Infrastructure</vt:lpstr>
      <vt:lpstr>6. Free your collections</vt:lpstr>
      <vt:lpstr>7. Talk about who has control</vt:lpstr>
      <vt:lpstr>8. Data</vt:lpstr>
      <vt:lpstr>9. Pay attention to the other stuff too!</vt:lpstr>
      <vt:lpstr>10. Eat our own dog food</vt:lpstr>
      <vt:lpstr>PowerPoint Presentation</vt:lpstr>
      <vt:lpstr>PowerPoint Presentation</vt:lpstr>
      <vt:lpstr>PowerPoint Presentation</vt:lpstr>
      <vt:lpstr>PowerPoint Presentation</vt:lpstr>
      <vt:lpstr>Attribution/legal stuff</vt:lpstr>
    </vt:vector>
  </TitlesOfParts>
  <Company>Indezine.com</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Geetesh Bajaj</dc:creator>
  <cp:lastModifiedBy>Emily Zegers</cp:lastModifiedBy>
  <cp:revision>182</cp:revision>
  <dcterms:created xsi:type="dcterms:W3CDTF">2010-04-07T21:36:55Z</dcterms:created>
  <dcterms:modified xsi:type="dcterms:W3CDTF">2013-02-12T16:33:21Z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iveCommonsLicenseID">
    <vt:lpwstr>standard&amp;commercial=n&amp;derivatives=sa&amp;jurisdiction=</vt:lpwstr>
  </property>
  <property fmtid="{D5CDD505-2E9C-101B-9397-08002B2CF9AE}" pid="3" name="CreativeCommonsLicenseURL">
    <vt:lpwstr>http://creativecommons.org/licenses/by-nc-sa/3.0/</vt:lpwstr>
  </property>
  <property fmtid="{D5CDD505-2E9C-101B-9397-08002B2CF9AE}" pid="4" name="CreativeCommonsLicenseXml">
    <vt:lpwstr>&lt;?xml version="1.0" encoding="utf-8"?&gt;&lt;result&gt;&lt;license-uri&gt;http://creativecommons.org/licenses/by-nc-sa/3.0/&lt;/license-uri&gt;&lt;license-name&gt;Attribution-Noncommercial-Share Alike 3.0 Unported&lt;/license-name&gt;&lt;rdf&gt;&lt;rdf:RDF xmlns="http://creativecommons.org/ns#" x</vt:lpwstr>
  </property>
</Properties>
</file>