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5" r:id="rId6"/>
    <p:sldId id="257" r:id="rId7"/>
    <p:sldId id="258" r:id="rId8"/>
    <p:sldId id="259" r:id="rId9"/>
    <p:sldId id="260" r:id="rId10"/>
    <p:sldId id="262" r:id="rId11"/>
    <p:sldId id="261" r:id="rId12"/>
    <p:sldId id="263" r:id="rId13"/>
    <p:sldId id="264"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2">
          <p15:clr>
            <a:srgbClr val="A4A3A4"/>
          </p15:clr>
        </p15:guide>
        <p15:guide id="2" pos="31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0" d="100"/>
          <a:sy n="60" d="100"/>
        </p:scale>
        <p:origin x="1460" y="48"/>
      </p:cViewPr>
      <p:guideLst>
        <p:guide orient="horz" pos="2182"/>
        <p:guide pos="313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3/7/2023</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Gen-Ed Revisions and Community Engagement:</a:t>
            </a:r>
            <a:br>
              <a:rPr lang="en-US" dirty="0"/>
            </a:br>
            <a:r>
              <a:rPr lang="en-US" sz="4000" i="1" dirty="0"/>
              <a:t>Opportunities for Alignment and Potential Pitfalls</a:t>
            </a:r>
          </a:p>
        </p:txBody>
      </p:sp>
      <p:sp>
        <p:nvSpPr>
          <p:cNvPr id="3" name="Subtitle 2"/>
          <p:cNvSpPr>
            <a:spLocks noGrp="1"/>
          </p:cNvSpPr>
          <p:nvPr>
            <p:ph type="subTitle" idx="1"/>
          </p:nvPr>
        </p:nvSpPr>
        <p:spPr/>
        <p:txBody>
          <a:bodyPr/>
          <a:lstStyle/>
          <a:p>
            <a:r>
              <a:rPr lang="en-US" dirty="0"/>
              <a:t>Lilly Campbell</a:t>
            </a:r>
          </a:p>
          <a:p>
            <a:r>
              <a:rPr lang="en-US" dirty="0"/>
              <a:t>Marquette University</a:t>
            </a:r>
          </a:p>
        </p:txBody>
      </p:sp>
      <p:pic>
        <p:nvPicPr>
          <p:cNvPr id="4" name="Picture 3" descr="logo-seal-seal.jpg"/>
          <p:cNvPicPr>
            <a:picLocks noChangeAspect="1"/>
          </p:cNvPicPr>
          <p:nvPr/>
        </p:nvPicPr>
        <p:blipFill>
          <a:blip r:embed="rId2">
            <a:extLst>
              <a:ext uri="{BEBA8EAE-BF5A-486C-A8C5-ECC9F3942E4B}">
                <a14:imgProps xmlns:a14="http://schemas.microsoft.com/office/drawing/2010/main">
                  <a14:imgLayer r:embed="rId3">
                    <a14:imgEffect>
                      <a14:backgroundRemoval t="0" b="100000" l="800" r="100000"/>
                    </a14:imgEffect>
                  </a14:imgLayer>
                </a14:imgProps>
              </a:ext>
              <a:ext uri="{28A0092B-C50C-407E-A947-70E740481C1C}">
                <a14:useLocalDpi xmlns:a14="http://schemas.microsoft.com/office/drawing/2010/main" val="0"/>
              </a:ext>
            </a:extLst>
          </a:blip>
          <a:stretch>
            <a:fillRect/>
          </a:stretch>
        </p:blipFill>
        <p:spPr>
          <a:xfrm>
            <a:off x="751905" y="3760099"/>
            <a:ext cx="2010930" cy="2010930"/>
          </a:xfrm>
          <a:prstGeom prst="rect">
            <a:avLst/>
          </a:prstGeom>
        </p:spPr>
      </p:pic>
      <p:pic>
        <p:nvPicPr>
          <p:cNvPr id="5" name="Picture 4" descr="Screen Shot 2019-10-08 at 12.13.04 PM.png"/>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839" b="97419" l="1408" r="95211">
                        <a14:foregroundMark x1="24225" y1="41935" x2="9859" y2="30645"/>
                      </a14:backgroundRemoval>
                    </a14:imgEffect>
                  </a14:imgLayer>
                </a14:imgProps>
              </a:ext>
              <a:ext uri="{28A0092B-C50C-407E-A947-70E740481C1C}">
                <a14:useLocalDpi xmlns:a14="http://schemas.microsoft.com/office/drawing/2010/main" val="0"/>
              </a:ext>
            </a:extLst>
          </a:blip>
          <a:srcRect t="4743"/>
          <a:stretch/>
        </p:blipFill>
        <p:spPr>
          <a:xfrm rot="20913245" flipH="1">
            <a:off x="6096540" y="3709669"/>
            <a:ext cx="2701965" cy="2247547"/>
          </a:xfrm>
          <a:prstGeom prst="rect">
            <a:avLst/>
          </a:prstGeom>
        </p:spPr>
      </p:pic>
    </p:spTree>
    <p:extLst>
      <p:ext uri="{BB962C8B-B14F-4D97-AF65-F5344CB8AC3E}">
        <p14:creationId xmlns:p14="http://schemas.microsoft.com/office/powerpoint/2010/main" val="94945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99" y="1904999"/>
            <a:ext cx="8200725" cy="4481099"/>
          </a:xfrm>
        </p:spPr>
        <p:txBody>
          <a:bodyPr>
            <a:normAutofit lnSpcReduction="10000"/>
          </a:bodyPr>
          <a:lstStyle/>
          <a:p>
            <a:pPr marL="0" indent="0">
              <a:buNone/>
            </a:pPr>
            <a:r>
              <a:rPr lang="en-US" dirty="0"/>
              <a:t>A student (parent) complaint led me to a meeting the Dean of my college, who wanted to remove my students from their service sites because first semester was “too soon.”</a:t>
            </a:r>
          </a:p>
          <a:p>
            <a:r>
              <a:rPr lang="en-US" dirty="0"/>
              <a:t>This was the first I heard of this concern. It was probably also the first time the dean heard about my course.</a:t>
            </a:r>
          </a:p>
          <a:p>
            <a:r>
              <a:rPr lang="en-US" dirty="0"/>
              <a:t>There was funding specifically to integrate service learning into the core </a:t>
            </a:r>
            <a:r>
              <a:rPr lang="mr-IN" dirty="0"/>
              <a:t>–</a:t>
            </a:r>
            <a:r>
              <a:rPr lang="en-US" dirty="0"/>
              <a:t> including many first year courses!</a:t>
            </a:r>
          </a:p>
          <a:p>
            <a:pPr marL="0" indent="0">
              <a:buNone/>
            </a:pPr>
            <a:r>
              <a:rPr lang="en-US" dirty="0"/>
              <a:t>With the help of the Dean of Students, we were able to argue for keeping placements with a few reorganizations so no student was alone at their site (sound familiar?).</a:t>
            </a:r>
          </a:p>
        </p:txBody>
      </p:sp>
      <p:sp>
        <p:nvSpPr>
          <p:cNvPr id="4" name="Title 1"/>
          <p:cNvSpPr>
            <a:spLocks noGrp="1"/>
          </p:cNvSpPr>
          <p:nvPr>
            <p:ph type="title"/>
          </p:nvPr>
        </p:nvSpPr>
        <p:spPr/>
        <p:txBody>
          <a:bodyPr/>
          <a:lstStyle/>
          <a:p>
            <a:r>
              <a:rPr lang="en-US" sz="5000" dirty="0"/>
              <a:t>Negotiating Challenges:</a:t>
            </a:r>
            <a:br>
              <a:rPr lang="en-US" sz="5000" dirty="0"/>
            </a:br>
            <a:r>
              <a:rPr lang="en-US" sz="4000" dirty="0"/>
              <a:t>Administrative Interference</a:t>
            </a:r>
          </a:p>
        </p:txBody>
      </p:sp>
    </p:spTree>
    <p:extLst>
      <p:ext uri="{BB962C8B-B14F-4D97-AF65-F5344CB8AC3E}">
        <p14:creationId xmlns:p14="http://schemas.microsoft.com/office/powerpoint/2010/main" val="269802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the Work</a:t>
            </a:r>
          </a:p>
        </p:txBody>
      </p:sp>
      <p:sp>
        <p:nvSpPr>
          <p:cNvPr id="3" name="Content Placeholder 2"/>
          <p:cNvSpPr>
            <a:spLocks noGrp="1"/>
          </p:cNvSpPr>
          <p:nvPr>
            <p:ph idx="1"/>
          </p:nvPr>
        </p:nvSpPr>
        <p:spPr/>
        <p:txBody>
          <a:bodyPr/>
          <a:lstStyle/>
          <a:p>
            <a:r>
              <a:rPr lang="en-US" dirty="0"/>
              <a:t>Highlight the importance of having multiple students at a site to the service learning center. I think this argument will be more persuasive after these conversations.</a:t>
            </a:r>
          </a:p>
          <a:p>
            <a:r>
              <a:rPr lang="en-US" dirty="0"/>
              <a:t>Continue to work on curriculum integration that best takes advantage of students’ service experiences (</a:t>
            </a:r>
            <a:r>
              <a:rPr lang="en-US" dirty="0" err="1"/>
              <a:t>ie</a:t>
            </a:r>
            <a:r>
              <a:rPr lang="en-US" dirty="0"/>
              <a:t> the addition of the deliverable component to final paper)</a:t>
            </a:r>
          </a:p>
          <a:p>
            <a:r>
              <a:rPr lang="en-US" dirty="0"/>
              <a:t>Look for opportunities to support other instructors in designing service learning sections. Again, the challenge has been how to spread the word.</a:t>
            </a:r>
          </a:p>
        </p:txBody>
      </p:sp>
    </p:spTree>
    <p:extLst>
      <p:ext uri="{BB962C8B-B14F-4D97-AF65-F5344CB8AC3E}">
        <p14:creationId xmlns:p14="http://schemas.microsoft.com/office/powerpoint/2010/main" val="269242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571500" y="1587597"/>
            <a:ext cx="8001000" cy="4432203"/>
          </a:xfrm>
        </p:spPr>
        <p:txBody>
          <a:bodyPr>
            <a:normAutofit fontScale="47500" lnSpcReduction="20000"/>
          </a:bodyPr>
          <a:lstStyle/>
          <a:p>
            <a:pPr marL="0" indent="0">
              <a:lnSpc>
                <a:spcPct val="120000"/>
              </a:lnSpc>
              <a:spcAft>
                <a:spcPts val="0"/>
              </a:spcAft>
              <a:buNone/>
            </a:pPr>
            <a:r>
              <a:rPr lang="en-US" sz="2900" dirty="0"/>
              <a:t>Sources:</a:t>
            </a:r>
          </a:p>
          <a:p>
            <a:pPr>
              <a:lnSpc>
                <a:spcPct val="120000"/>
              </a:lnSpc>
              <a:spcAft>
                <a:spcPts val="0"/>
              </a:spcAft>
            </a:pPr>
            <a:r>
              <a:rPr lang="en-US" sz="2900" dirty="0"/>
              <a:t>Adler-</a:t>
            </a:r>
            <a:r>
              <a:rPr lang="en-US" sz="2900" dirty="0" err="1"/>
              <a:t>Kassner</a:t>
            </a:r>
            <a:r>
              <a:rPr lang="en-US" sz="2900" dirty="0"/>
              <a:t>, L., Crooks, R., &amp; Watters, A. (1997). </a:t>
            </a:r>
            <a:r>
              <a:rPr lang="en-US" sz="2900" i="1" dirty="0"/>
              <a:t>Writing the Community: Concepts and Models for Service-learning in Composition</a:t>
            </a:r>
            <a:r>
              <a:rPr lang="en-US" sz="2900" dirty="0"/>
              <a:t>. Stylus Publishing, LLC.</a:t>
            </a:r>
          </a:p>
          <a:p>
            <a:pPr>
              <a:lnSpc>
                <a:spcPct val="120000"/>
              </a:lnSpc>
              <a:spcAft>
                <a:spcPts val="0"/>
              </a:spcAft>
            </a:pPr>
            <a:r>
              <a:rPr lang="en-US" sz="2900" dirty="0"/>
              <a:t>Deans, T. (2000). </a:t>
            </a:r>
            <a:r>
              <a:rPr lang="en-US" sz="2900" i="1" dirty="0"/>
              <a:t>Writing Partnerships: Service-Learning in Composition</a:t>
            </a:r>
            <a:r>
              <a:rPr lang="en-US" sz="2900" dirty="0"/>
              <a:t>. National Council of Teachers of English.</a:t>
            </a:r>
          </a:p>
          <a:p>
            <a:pPr>
              <a:lnSpc>
                <a:spcPct val="120000"/>
              </a:lnSpc>
              <a:spcAft>
                <a:spcPts val="0"/>
              </a:spcAft>
            </a:pPr>
            <a:r>
              <a:rPr lang="en-US" sz="2900" dirty="0"/>
              <a:t>Glass, C. R., &amp; O'Neill, N. (2012). Educational reform related to personal and social responsibility: The case of core commitments. </a:t>
            </a:r>
            <a:r>
              <a:rPr lang="en-US" sz="2900" i="1" dirty="0"/>
              <a:t>The Journal of General Education</a:t>
            </a:r>
            <a:r>
              <a:rPr lang="en-US" sz="2900" dirty="0"/>
              <a:t>, </a:t>
            </a:r>
            <a:r>
              <a:rPr lang="en-US" sz="2900" i="1" dirty="0"/>
              <a:t>61</a:t>
            </a:r>
            <a:r>
              <a:rPr lang="en-US" sz="2900" dirty="0"/>
              <a:t>(4), 406-432.</a:t>
            </a:r>
          </a:p>
          <a:p>
            <a:pPr>
              <a:lnSpc>
                <a:spcPct val="120000"/>
              </a:lnSpc>
              <a:spcAft>
                <a:spcPts val="0"/>
              </a:spcAft>
            </a:pPr>
            <a:r>
              <a:rPr lang="en-US" sz="2900" dirty="0"/>
              <a:t>Laird, T. F. N., </a:t>
            </a:r>
            <a:r>
              <a:rPr lang="en-US" sz="2900" dirty="0" err="1"/>
              <a:t>Niskode-Dossett</a:t>
            </a:r>
            <a:r>
              <a:rPr lang="en-US" sz="2900" dirty="0"/>
              <a:t>, A. S., &amp; </a:t>
            </a:r>
            <a:r>
              <a:rPr lang="en-US" sz="2900" dirty="0" err="1"/>
              <a:t>Kuh</a:t>
            </a:r>
            <a:r>
              <a:rPr lang="en-US" sz="2900" dirty="0"/>
              <a:t>, G. D. (2009). What general education courses contribute to essential learning outcomes. </a:t>
            </a:r>
            <a:r>
              <a:rPr lang="en-US" sz="2900" i="1" dirty="0"/>
              <a:t>The Journal of General Education</a:t>
            </a:r>
            <a:r>
              <a:rPr lang="en-US" sz="2900" dirty="0"/>
              <a:t>, </a:t>
            </a:r>
            <a:r>
              <a:rPr lang="en-US" sz="2900" i="1" dirty="0"/>
              <a:t>58</a:t>
            </a:r>
            <a:r>
              <a:rPr lang="en-US" sz="2900" dirty="0"/>
              <a:t>(2), 65-84.</a:t>
            </a:r>
          </a:p>
          <a:p>
            <a:pPr>
              <a:lnSpc>
                <a:spcPct val="120000"/>
              </a:lnSpc>
              <a:spcAft>
                <a:spcPts val="0"/>
              </a:spcAft>
            </a:pPr>
            <a:r>
              <a:rPr lang="en-US" sz="2900" dirty="0"/>
              <a:t>Newton, R. R. (2000). Tensions and models in general education planning. </a:t>
            </a:r>
            <a:r>
              <a:rPr lang="en-US" sz="2900" i="1" dirty="0"/>
              <a:t>The Journal of General Education</a:t>
            </a:r>
            <a:r>
              <a:rPr lang="en-US" sz="2900" dirty="0"/>
              <a:t>, </a:t>
            </a:r>
            <a:r>
              <a:rPr lang="en-US" sz="2900" i="1" dirty="0"/>
              <a:t>49</a:t>
            </a:r>
            <a:r>
              <a:rPr lang="en-US" sz="2900" dirty="0"/>
              <a:t>(3), 165-181.</a:t>
            </a:r>
          </a:p>
          <a:p>
            <a:pPr>
              <a:lnSpc>
                <a:spcPct val="120000"/>
              </a:lnSpc>
              <a:spcAft>
                <a:spcPts val="0"/>
              </a:spcAft>
            </a:pPr>
            <a:r>
              <a:rPr lang="en-US" sz="2900" dirty="0" err="1"/>
              <a:t>Spiezio</a:t>
            </a:r>
            <a:r>
              <a:rPr lang="en-US" sz="2900" dirty="0"/>
              <a:t>, K. E., Baker, K. Q., &amp; Boland, K. (2005). General education and civic engagement: An empirical analysis of pedagogical possibilities. </a:t>
            </a:r>
            <a:r>
              <a:rPr lang="en-US" sz="2900" i="1" dirty="0"/>
              <a:t>The Journal of General Education</a:t>
            </a:r>
            <a:r>
              <a:rPr lang="en-US" sz="2900" dirty="0"/>
              <a:t>, 273-292.</a:t>
            </a:r>
          </a:p>
          <a:p>
            <a:pPr marL="0" indent="0" algn="ctr">
              <a:buNone/>
            </a:pPr>
            <a:endParaRPr lang="en-US" dirty="0"/>
          </a:p>
          <a:p>
            <a:pPr marL="0" indent="0" algn="ctr">
              <a:buNone/>
            </a:pPr>
            <a:r>
              <a:rPr lang="en-US" sz="6300" dirty="0"/>
              <a:t>Questions?</a:t>
            </a:r>
          </a:p>
          <a:p>
            <a:pPr marL="0" indent="0" algn="ctr">
              <a:buNone/>
            </a:pPr>
            <a:r>
              <a:rPr lang="en-US" sz="3600" dirty="0"/>
              <a:t>Contact: </a:t>
            </a:r>
            <a:r>
              <a:rPr lang="en-US" sz="3600" dirty="0" err="1"/>
              <a:t>lillian.campbell@marquette.edu</a:t>
            </a:r>
            <a:endParaRPr lang="en-US" sz="3600" dirty="0"/>
          </a:p>
        </p:txBody>
      </p:sp>
    </p:spTree>
    <p:extLst>
      <p:ext uri="{BB962C8B-B14F-4D97-AF65-F5344CB8AC3E}">
        <p14:creationId xmlns:p14="http://schemas.microsoft.com/office/powerpoint/2010/main" val="261542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Research</a:t>
            </a:r>
          </a:p>
        </p:txBody>
      </p:sp>
      <p:sp>
        <p:nvSpPr>
          <p:cNvPr id="3" name="Content Placeholder 2"/>
          <p:cNvSpPr>
            <a:spLocks noGrp="1"/>
          </p:cNvSpPr>
          <p:nvPr>
            <p:ph idx="1"/>
          </p:nvPr>
        </p:nvSpPr>
        <p:spPr/>
        <p:txBody>
          <a:bodyPr>
            <a:normAutofit fontScale="92500" lnSpcReduction="20000"/>
          </a:bodyPr>
          <a:lstStyle/>
          <a:p>
            <a:r>
              <a:rPr lang="en-US" dirty="0"/>
              <a:t>Core revisions = an opportunity for administrators and faculty to evaluate how well their curriculum aligns with their mission and vision for students (Laird, </a:t>
            </a:r>
            <a:r>
              <a:rPr lang="en-US" dirty="0" err="1"/>
              <a:t>Niskodé-Dossett</a:t>
            </a:r>
            <a:r>
              <a:rPr lang="en-US" dirty="0"/>
              <a:t>, and </a:t>
            </a:r>
            <a:r>
              <a:rPr lang="en-US" dirty="0" err="1"/>
              <a:t>Kuh</a:t>
            </a:r>
            <a:r>
              <a:rPr lang="en-US" dirty="0"/>
              <a:t>, 2009; Newton, 2000)</a:t>
            </a:r>
          </a:p>
          <a:p>
            <a:r>
              <a:rPr lang="en-US" dirty="0"/>
              <a:t>Many schools (esp. religious and liberal arts) pride themselves on creating civically minded, social justice oriented students, and building community engagement into gen ed. curriculum is one way to enact that (Glass and O’Neill, 2012; </a:t>
            </a:r>
            <a:r>
              <a:rPr lang="en-US" dirty="0" err="1"/>
              <a:t>Spiezio</a:t>
            </a:r>
            <a:r>
              <a:rPr lang="en-US" dirty="0"/>
              <a:t>, Baker, and Boland, 2006)</a:t>
            </a:r>
          </a:p>
          <a:p>
            <a:r>
              <a:rPr lang="en-US" dirty="0"/>
              <a:t>In writing studies, lots of scholarship on integrating service learning into composition courses, but does less to address the larger context of general education requirements (</a:t>
            </a:r>
            <a:r>
              <a:rPr lang="en-US" dirty="0" err="1"/>
              <a:t>ie</a:t>
            </a:r>
            <a:r>
              <a:rPr lang="en-US" dirty="0"/>
              <a:t> Adler-</a:t>
            </a:r>
            <a:r>
              <a:rPr lang="en-US" dirty="0" err="1"/>
              <a:t>Kassner</a:t>
            </a:r>
            <a:r>
              <a:rPr lang="en-US" dirty="0"/>
              <a:t>, Crooks, and Watters, 1997; Deans, 2000). </a:t>
            </a:r>
          </a:p>
        </p:txBody>
      </p:sp>
    </p:spTree>
    <p:extLst>
      <p:ext uri="{BB962C8B-B14F-4D97-AF65-F5344CB8AC3E}">
        <p14:creationId xmlns:p14="http://schemas.microsoft.com/office/powerpoint/2010/main" val="211850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 name="Content Placeholder 2"/>
          <p:cNvSpPr>
            <a:spLocks noGrp="1"/>
          </p:cNvSpPr>
          <p:nvPr>
            <p:ph idx="1"/>
          </p:nvPr>
        </p:nvSpPr>
        <p:spPr/>
        <p:txBody>
          <a:bodyPr>
            <a:normAutofit fontScale="92500"/>
          </a:bodyPr>
          <a:lstStyle/>
          <a:p>
            <a:pPr marL="0" indent="0">
              <a:buNone/>
            </a:pPr>
            <a:r>
              <a:rPr lang="en-US" dirty="0"/>
              <a:t>Sharing my own experiences integrating service learning with an aim towards implications for others interested in this work—</a:t>
            </a:r>
          </a:p>
          <a:p>
            <a:r>
              <a:rPr lang="en-US" b="1" dirty="0"/>
              <a:t>Making it Happen: </a:t>
            </a:r>
            <a:r>
              <a:rPr lang="en-US" dirty="0"/>
              <a:t>How do you advocate for service learning within the context of shifting general education requirements?</a:t>
            </a:r>
          </a:p>
          <a:p>
            <a:r>
              <a:rPr lang="en-US" b="1" dirty="0"/>
              <a:t>Negotiating Challenges</a:t>
            </a:r>
            <a:r>
              <a:rPr lang="en-US" dirty="0"/>
              <a:t>: How do you work through administrative and individual challenges of piloting a course within these requirements?</a:t>
            </a:r>
            <a:endParaRPr lang="en-US" b="1" dirty="0"/>
          </a:p>
          <a:p>
            <a:r>
              <a:rPr lang="en-US" b="1" dirty="0"/>
              <a:t>Continuing the Work: </a:t>
            </a:r>
            <a:r>
              <a:rPr lang="en-US" dirty="0"/>
              <a:t>How do you sustain service learning courses in a rapidly changing educational context?</a:t>
            </a:r>
            <a:endParaRPr lang="en-US" b="1" dirty="0"/>
          </a:p>
        </p:txBody>
      </p:sp>
    </p:spTree>
    <p:extLst>
      <p:ext uri="{BB962C8B-B14F-4D97-AF65-F5344CB8AC3E}">
        <p14:creationId xmlns:p14="http://schemas.microsoft.com/office/powerpoint/2010/main" val="78844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682"/>
            <a:ext cx="8001000" cy="1143000"/>
          </a:xfrm>
        </p:spPr>
        <p:txBody>
          <a:bodyPr/>
          <a:lstStyle/>
          <a:p>
            <a:r>
              <a:rPr lang="en-US" sz="5200" dirty="0"/>
              <a:t>Our New Core Curriculum</a:t>
            </a:r>
          </a:p>
        </p:txBody>
      </p:sp>
      <p:pic>
        <p:nvPicPr>
          <p:cNvPr id="4" name="Content Placeholder 3" descr="Screen Shot 2019-10-03 at 2.30.1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5483" t="8528" r="-25483" b="4341"/>
          <a:stretch/>
        </p:blipFill>
        <p:spPr>
          <a:xfrm>
            <a:off x="-1346643" y="1034948"/>
            <a:ext cx="11975928" cy="5366433"/>
          </a:xfrm>
        </p:spPr>
      </p:pic>
      <p:cxnSp>
        <p:nvCxnSpPr>
          <p:cNvPr id="7" name="Straight Arrow Connector 6"/>
          <p:cNvCxnSpPr/>
          <p:nvPr/>
        </p:nvCxnSpPr>
        <p:spPr>
          <a:xfrm flipH="1">
            <a:off x="3021756" y="3088741"/>
            <a:ext cx="735950" cy="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075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140" y="204074"/>
            <a:ext cx="8001000" cy="1143000"/>
          </a:xfrm>
        </p:spPr>
        <p:txBody>
          <a:bodyPr/>
          <a:lstStyle/>
          <a:p>
            <a:r>
              <a:rPr lang="en-US" sz="5200" dirty="0"/>
              <a:t>Core Principles</a:t>
            </a:r>
          </a:p>
        </p:txBody>
      </p:sp>
      <p:sp>
        <p:nvSpPr>
          <p:cNvPr id="3" name="Content Placeholder 2"/>
          <p:cNvSpPr>
            <a:spLocks noGrp="1"/>
          </p:cNvSpPr>
          <p:nvPr>
            <p:ph idx="1"/>
          </p:nvPr>
        </p:nvSpPr>
        <p:spPr>
          <a:xfrm>
            <a:off x="589140" y="2033590"/>
            <a:ext cx="8001000" cy="4114800"/>
          </a:xfrm>
        </p:spPr>
        <p:txBody>
          <a:bodyPr>
            <a:normAutofit fontScale="92500"/>
          </a:bodyPr>
          <a:lstStyle/>
          <a:p>
            <a:pPr marL="0" indent="0">
              <a:buNone/>
            </a:pPr>
            <a:r>
              <a:rPr lang="en-US" dirty="0"/>
              <a:t>“The learning outcomes of the Core are rooted in Jesuit perspective and values, and focus on creating students who communicate responsibly and ethically, </a:t>
            </a:r>
            <a:r>
              <a:rPr lang="en-US" b="1" dirty="0"/>
              <a:t>engage the world as moral actors and citizens with purpose, collaborate with diverse others </a:t>
            </a:r>
            <a:r>
              <a:rPr lang="en-US" dirty="0"/>
              <a:t>using a broad disciplinary focus, and become leaders in discovery to solve global problems.”</a:t>
            </a:r>
          </a:p>
          <a:p>
            <a:pPr marL="0" indent="0">
              <a:buNone/>
            </a:pPr>
            <a:r>
              <a:rPr lang="en-US" b="1" u="sng" dirty="0"/>
              <a:t>Collaborators Engaging Social Systems and Values</a:t>
            </a:r>
            <a:r>
              <a:rPr lang="en-US" b="1" dirty="0"/>
              <a:t>: </a:t>
            </a:r>
            <a:r>
              <a:rPr lang="en-US" dirty="0"/>
              <a:t>“develop skills to engage with a </a:t>
            </a:r>
            <a:r>
              <a:rPr lang="en-US" b="1" dirty="0"/>
              <a:t>spectrum of people, communities, and systems of value</a:t>
            </a:r>
            <a:r>
              <a:rPr lang="mr-IN" dirty="0"/>
              <a:t>…</a:t>
            </a:r>
            <a:r>
              <a:rPr lang="en-US" dirty="0"/>
              <a:t> able to analyze the sources and implications of inequity, take steps to create more inclusive and collaborative social and professional processes, and </a:t>
            </a:r>
            <a:r>
              <a:rPr lang="en-US" b="1" dirty="0"/>
              <a:t>act with and for others</a:t>
            </a:r>
            <a:r>
              <a:rPr lang="en-US" dirty="0"/>
              <a:t>.”</a:t>
            </a:r>
          </a:p>
        </p:txBody>
      </p:sp>
      <p:pic>
        <p:nvPicPr>
          <p:cNvPr id="4" name="Picture 3" descr="fa13a5bd983c5ce58b180fa24fba5be4.jpg"/>
          <p:cNvPicPr>
            <a:picLocks noChangeAspect="1"/>
          </p:cNvPicPr>
          <p:nvPr/>
        </p:nvPicPr>
        <p:blipFill rotWithShape="1">
          <a:blip r:embed="rId2" cstate="email">
            <a:extLst>
              <a:ext uri="{28A0092B-C50C-407E-A947-70E740481C1C}">
                <a14:useLocalDpi xmlns:a14="http://schemas.microsoft.com/office/drawing/2010/main" val="0"/>
              </a:ext>
            </a:extLst>
          </a:blip>
          <a:srcRect l="20464" r="14589"/>
          <a:stretch/>
        </p:blipFill>
        <p:spPr>
          <a:xfrm>
            <a:off x="7165044" y="88206"/>
            <a:ext cx="1873115" cy="1922725"/>
          </a:xfrm>
          <a:prstGeom prst="rect">
            <a:avLst/>
          </a:prstGeom>
          <a:ln>
            <a:solidFill>
              <a:srgbClr val="000000"/>
            </a:solidFill>
          </a:ln>
        </p:spPr>
      </p:pic>
      <p:pic>
        <p:nvPicPr>
          <p:cNvPr id="5" name="Picture 4" descr="logo-seal-seal.jpg"/>
          <p:cNvPicPr>
            <a:picLocks noChangeAspect="1"/>
          </p:cNvPicPr>
          <p:nvPr/>
        </p:nvPicPr>
        <p:blipFill>
          <a:blip r:embed="rId3">
            <a:extLst>
              <a:ext uri="{BEBA8EAE-BF5A-486C-A8C5-ECC9F3942E4B}">
                <a14:imgProps xmlns:a14="http://schemas.microsoft.com/office/drawing/2010/main">
                  <a14:imgLayer r:embed="rId4">
                    <a14:imgEffect>
                      <a14:backgroundRemoval t="0" b="100000" l="800" r="100000"/>
                    </a14:imgEffect>
                  </a14:imgLayer>
                </a14:imgProps>
              </a:ext>
              <a:ext uri="{28A0092B-C50C-407E-A947-70E740481C1C}">
                <a14:useLocalDpi xmlns:a14="http://schemas.microsoft.com/office/drawing/2010/main" val="0"/>
              </a:ext>
            </a:extLst>
          </a:blip>
          <a:stretch>
            <a:fillRect/>
          </a:stretch>
        </p:blipFill>
        <p:spPr>
          <a:xfrm>
            <a:off x="0" y="1"/>
            <a:ext cx="2010930" cy="2010930"/>
          </a:xfrm>
          <a:prstGeom prst="rect">
            <a:avLst/>
          </a:prstGeom>
        </p:spPr>
      </p:pic>
    </p:spTree>
    <p:extLst>
      <p:ext uri="{BB962C8B-B14F-4D97-AF65-F5344CB8AC3E}">
        <p14:creationId xmlns:p14="http://schemas.microsoft.com/office/powerpoint/2010/main" val="20415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Course</a:t>
            </a:r>
          </a:p>
        </p:txBody>
      </p:sp>
      <p:sp>
        <p:nvSpPr>
          <p:cNvPr id="3" name="Content Placeholder 2"/>
          <p:cNvSpPr>
            <a:spLocks noGrp="1"/>
          </p:cNvSpPr>
          <p:nvPr>
            <p:ph idx="1"/>
          </p:nvPr>
        </p:nvSpPr>
        <p:spPr>
          <a:xfrm>
            <a:off x="342183" y="1675667"/>
            <a:ext cx="5661849" cy="1630362"/>
          </a:xfrm>
        </p:spPr>
        <p:txBody>
          <a:bodyPr>
            <a:normAutofit lnSpcReduction="10000"/>
          </a:bodyPr>
          <a:lstStyle/>
          <a:p>
            <a:pPr marL="0" indent="0">
              <a:buNone/>
            </a:pPr>
            <a:r>
              <a:rPr lang="en-US" b="1" dirty="0"/>
              <a:t>Theme </a:t>
            </a:r>
            <a:r>
              <a:rPr lang="mr-IN" b="1" dirty="0"/>
              <a:t>–</a:t>
            </a:r>
            <a:r>
              <a:rPr lang="en-US" b="1" dirty="0"/>
              <a:t> Literacy and Learning</a:t>
            </a:r>
          </a:p>
          <a:p>
            <a:pPr marL="457200" lvl="1" indent="0">
              <a:buNone/>
            </a:pPr>
            <a:r>
              <a:rPr lang="en-US" dirty="0"/>
              <a:t>Volunteering in classrooms, afterschool programs for children and adults, library programs, etc.</a:t>
            </a:r>
          </a:p>
        </p:txBody>
      </p:sp>
      <p:sp>
        <p:nvSpPr>
          <p:cNvPr id="5" name="Rectangle 4"/>
          <p:cNvSpPr/>
          <p:nvPr/>
        </p:nvSpPr>
        <p:spPr>
          <a:xfrm>
            <a:off x="426772" y="3270747"/>
            <a:ext cx="7990526" cy="3477875"/>
          </a:xfrm>
          <a:prstGeom prst="rect">
            <a:avLst/>
          </a:prstGeom>
        </p:spPr>
        <p:txBody>
          <a:bodyPr wrap="square">
            <a:spAutoFit/>
          </a:bodyPr>
          <a:lstStyle/>
          <a:p>
            <a:r>
              <a:rPr lang="en-US" sz="2200" b="1" dirty="0"/>
              <a:t>Service learning outcomes:</a:t>
            </a:r>
          </a:p>
          <a:p>
            <a:pPr marL="285750" indent="-285750">
              <a:buFont typeface="Arial"/>
              <a:buChar char="•"/>
            </a:pPr>
            <a:r>
              <a:rPr lang="en-US" sz="2200" dirty="0"/>
              <a:t>Understand how literacies are socially situated </a:t>
            </a:r>
          </a:p>
          <a:p>
            <a:pPr marL="334963"/>
            <a:r>
              <a:rPr lang="en-US" sz="2200" dirty="0"/>
              <a:t>and differentially accessed/valued across contexts</a:t>
            </a:r>
          </a:p>
          <a:p>
            <a:pPr marL="285750" indent="-285750">
              <a:buFont typeface="Arial"/>
              <a:buChar char="•"/>
            </a:pPr>
            <a:r>
              <a:rPr lang="en-US" sz="2200" dirty="0"/>
              <a:t>Reflect on the social and cultural factors that contribute to inequality in Milwaukee and begin to consider how you want to contribute as citizens of this city</a:t>
            </a:r>
          </a:p>
          <a:p>
            <a:endParaRPr lang="en-US" sz="2200" dirty="0"/>
          </a:p>
          <a:p>
            <a:pPr marL="458788" indent="-458788">
              <a:buNone/>
            </a:pPr>
            <a:r>
              <a:rPr lang="en-US" sz="2200" b="1" dirty="0"/>
              <a:t>Readings: </a:t>
            </a:r>
            <a:r>
              <a:rPr lang="en-US" sz="2200" dirty="0"/>
              <a:t>Brandt “Sponsors of Literacy,” Literacy narratives (Villanueva, Malcolm X, Sherman </a:t>
            </a:r>
            <a:r>
              <a:rPr lang="en-US" sz="2200" dirty="0" err="1"/>
              <a:t>Alexie</a:t>
            </a:r>
            <a:r>
              <a:rPr lang="en-US" sz="2200" dirty="0"/>
              <a:t>), </a:t>
            </a:r>
            <a:r>
              <a:rPr lang="en-US" sz="2200" i="1" dirty="0"/>
              <a:t>Unequal Childhoods, The Florida Project</a:t>
            </a:r>
          </a:p>
        </p:txBody>
      </p:sp>
      <p:pic>
        <p:nvPicPr>
          <p:cNvPr id="7" name="Picture 6" descr="Screen Shot 2019-10-08 at 12.13.04 PM.png"/>
          <p:cNvPicPr>
            <a:picLocks noChangeAspect="1"/>
          </p:cNvPicPr>
          <p:nvPr/>
        </p:nvPicPr>
        <p:blipFill rotWithShape="1">
          <a:blip r:embed="rId2">
            <a:extLst>
              <a:ext uri="{BEBA8EAE-BF5A-486C-A8C5-ECC9F3942E4B}">
                <a14:imgProps xmlns:a14="http://schemas.microsoft.com/office/drawing/2010/main">
                  <a14:imgLayer r:embed="rId3">
                    <a14:imgEffect>
                      <a14:backgroundRemoval t="4839" b="97419" l="1408" r="95211">
                        <a14:foregroundMark x1="24225" y1="41935" x2="9859" y2="30645"/>
                      </a14:backgroundRemoval>
                    </a14:imgEffect>
                  </a14:imgLayer>
                </a14:imgProps>
              </a:ext>
              <a:ext uri="{28A0092B-C50C-407E-A947-70E740481C1C}">
                <a14:useLocalDpi xmlns:a14="http://schemas.microsoft.com/office/drawing/2010/main" val="0"/>
              </a:ext>
            </a:extLst>
          </a:blip>
          <a:srcRect t="4743"/>
          <a:stretch/>
        </p:blipFill>
        <p:spPr>
          <a:xfrm rot="20824672">
            <a:off x="5292090" y="1093750"/>
            <a:ext cx="3884494" cy="3231197"/>
          </a:xfrm>
          <a:prstGeom prst="rect">
            <a:avLst/>
          </a:prstGeom>
        </p:spPr>
      </p:pic>
    </p:spTree>
    <p:extLst>
      <p:ext uri="{BB962C8B-B14F-4D97-AF65-F5344CB8AC3E}">
        <p14:creationId xmlns:p14="http://schemas.microsoft.com/office/powerpoint/2010/main" val="58778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Making it Happen:</a:t>
            </a:r>
            <a:br>
              <a:rPr lang="en-US" dirty="0"/>
            </a:br>
            <a:r>
              <a:rPr lang="en-US" sz="4000" dirty="0"/>
              <a:t>Getting Permission</a:t>
            </a:r>
          </a:p>
        </p:txBody>
      </p:sp>
      <p:sp>
        <p:nvSpPr>
          <p:cNvPr id="3" name="Content Placeholder 2"/>
          <p:cNvSpPr>
            <a:spLocks noGrp="1"/>
          </p:cNvSpPr>
          <p:nvPr>
            <p:ph idx="1"/>
          </p:nvPr>
        </p:nvSpPr>
        <p:spPr>
          <a:xfrm>
            <a:off x="289263" y="1781512"/>
            <a:ext cx="8724643" cy="4953000"/>
          </a:xfrm>
        </p:spPr>
        <p:txBody>
          <a:bodyPr>
            <a:normAutofit/>
          </a:bodyPr>
          <a:lstStyle/>
          <a:p>
            <a:r>
              <a:rPr lang="en-US" dirty="0"/>
              <a:t>Who to ask?</a:t>
            </a:r>
          </a:p>
          <a:p>
            <a:pPr lvl="1"/>
            <a:r>
              <a:rPr lang="en-US" dirty="0"/>
              <a:t>Core Committee? Departmental Leadership? College Leadership?</a:t>
            </a:r>
          </a:p>
          <a:p>
            <a:pPr lvl="1"/>
            <a:r>
              <a:rPr lang="en-US" dirty="0"/>
              <a:t>I turned to department members who were also on the core committee and then informed my chair of the shift.</a:t>
            </a:r>
          </a:p>
          <a:p>
            <a:pPr lvl="2"/>
            <a:r>
              <a:rPr lang="en-US" dirty="0"/>
              <a:t>This was where I relied on the core’s language to make my case.</a:t>
            </a:r>
          </a:p>
          <a:p>
            <a:pPr lvl="1"/>
            <a:r>
              <a:rPr lang="en-US" dirty="0"/>
              <a:t>Then I turned to the service learning center for design support.</a:t>
            </a:r>
          </a:p>
          <a:p>
            <a:r>
              <a:rPr lang="en-US" dirty="0"/>
              <a:t>Look for the funding</a:t>
            </a:r>
          </a:p>
          <a:p>
            <a:pPr lvl="1"/>
            <a:r>
              <a:rPr lang="en-US" dirty="0"/>
              <a:t>Service learning center was receiving funds to train instructors in the core to integrate service learning</a:t>
            </a:r>
          </a:p>
        </p:txBody>
      </p:sp>
    </p:spTree>
    <p:extLst>
      <p:ext uri="{BB962C8B-B14F-4D97-AF65-F5344CB8AC3E}">
        <p14:creationId xmlns:p14="http://schemas.microsoft.com/office/powerpoint/2010/main" val="267132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Making it Happen:</a:t>
            </a:r>
            <a:br>
              <a:rPr lang="en-US" sz="4800" dirty="0"/>
            </a:br>
            <a:r>
              <a:rPr lang="en-US" sz="4000" dirty="0"/>
              <a:t>Aligning Curriculum</a:t>
            </a:r>
          </a:p>
        </p:txBody>
      </p:sp>
      <p:sp>
        <p:nvSpPr>
          <p:cNvPr id="3" name="Content Placeholder 2"/>
          <p:cNvSpPr>
            <a:spLocks noGrp="1"/>
          </p:cNvSpPr>
          <p:nvPr>
            <p:ph idx="1"/>
          </p:nvPr>
        </p:nvSpPr>
        <p:spPr>
          <a:xfrm>
            <a:off x="412329" y="1711192"/>
            <a:ext cx="8160171" cy="5146808"/>
          </a:xfrm>
        </p:spPr>
        <p:txBody>
          <a:bodyPr>
            <a:normAutofit lnSpcReduction="10000"/>
          </a:bodyPr>
          <a:lstStyle/>
          <a:p>
            <a:pPr marL="0" indent="0">
              <a:buNone/>
            </a:pPr>
            <a:r>
              <a:rPr lang="en-US" dirty="0"/>
              <a:t>Standardized Assignments, each using a different topic:</a:t>
            </a:r>
          </a:p>
          <a:p>
            <a:pPr lvl="1"/>
            <a:r>
              <a:rPr lang="en-US" dirty="0"/>
              <a:t>Rhetorical Analysis</a:t>
            </a:r>
          </a:p>
          <a:p>
            <a:pPr lvl="1"/>
            <a:r>
              <a:rPr lang="en-US" dirty="0"/>
              <a:t>Synthesis Paper</a:t>
            </a:r>
          </a:p>
          <a:p>
            <a:pPr lvl="1"/>
            <a:r>
              <a:rPr lang="en-US" dirty="0"/>
              <a:t>Research Narrative</a:t>
            </a:r>
          </a:p>
          <a:p>
            <a:pPr lvl="1"/>
            <a:r>
              <a:rPr lang="en-US" dirty="0"/>
              <a:t>Research Paper</a:t>
            </a:r>
          </a:p>
          <a:p>
            <a:pPr lvl="1"/>
            <a:endParaRPr lang="en-US" dirty="0"/>
          </a:p>
          <a:p>
            <a:pPr marL="0" indent="0">
              <a:buNone/>
            </a:pPr>
            <a:r>
              <a:rPr lang="en-US" dirty="0"/>
              <a:t>*Integrated group field work into the research project and used the research narrative to reflect on that experience. </a:t>
            </a:r>
          </a:p>
          <a:p>
            <a:pPr marL="0" indent="0">
              <a:buNone/>
            </a:pPr>
            <a:r>
              <a:rPr lang="en-US" dirty="0"/>
              <a:t>*My class was more topically consistent than other sections.</a:t>
            </a:r>
          </a:p>
          <a:p>
            <a:pPr marL="0" indent="0">
              <a:buNone/>
            </a:pPr>
            <a:r>
              <a:rPr lang="en-US" b="1" dirty="0"/>
              <a:t>Future revision </a:t>
            </a:r>
            <a:r>
              <a:rPr lang="mr-IN" dirty="0"/>
              <a:t>–</a:t>
            </a:r>
            <a:r>
              <a:rPr lang="en-US" dirty="0"/>
              <a:t> Create a deliverable and use the research paper to explain/defend that deliverable to the organization.</a:t>
            </a:r>
          </a:p>
        </p:txBody>
      </p:sp>
      <p:pic>
        <p:nvPicPr>
          <p:cNvPr id="4" name="Picture 3" descr="Screen Shot 2019-10-08 at 12.06.09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56124" y="2233005"/>
            <a:ext cx="3558155" cy="2246373"/>
          </a:xfrm>
          <a:prstGeom prst="rect">
            <a:avLst/>
          </a:prstGeom>
        </p:spPr>
      </p:pic>
    </p:spTree>
    <p:extLst>
      <p:ext uri="{BB962C8B-B14F-4D97-AF65-F5344CB8AC3E}">
        <p14:creationId xmlns:p14="http://schemas.microsoft.com/office/powerpoint/2010/main" val="50844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21715"/>
            <a:ext cx="8001000" cy="1143000"/>
          </a:xfrm>
        </p:spPr>
        <p:txBody>
          <a:bodyPr/>
          <a:lstStyle/>
          <a:p>
            <a:r>
              <a:rPr lang="en-US" sz="5000" dirty="0"/>
              <a:t>Negotiating Challenges:</a:t>
            </a:r>
            <a:br>
              <a:rPr lang="en-US" sz="5000" dirty="0"/>
            </a:br>
            <a:r>
              <a:rPr lang="en-US" sz="4000" dirty="0"/>
              <a:t>Service Placement</a:t>
            </a:r>
          </a:p>
        </p:txBody>
      </p:sp>
      <p:sp>
        <p:nvSpPr>
          <p:cNvPr id="3" name="Content Placeholder 2"/>
          <p:cNvSpPr>
            <a:spLocks noGrp="1"/>
          </p:cNvSpPr>
          <p:nvPr>
            <p:ph idx="1"/>
          </p:nvPr>
        </p:nvSpPr>
        <p:spPr>
          <a:xfrm>
            <a:off x="871374" y="1658024"/>
            <a:ext cx="8001000" cy="4114800"/>
          </a:xfrm>
        </p:spPr>
        <p:txBody>
          <a:bodyPr/>
          <a:lstStyle/>
          <a:p>
            <a:pPr marL="0" indent="0">
              <a:buNone/>
            </a:pPr>
            <a:r>
              <a:rPr lang="en-US" dirty="0"/>
              <a:t>The placement process (an evening drop-in, free-for-all sign up) and my desire to have students in groups at their service sites were at odds</a:t>
            </a:r>
          </a:p>
          <a:p>
            <a:r>
              <a:rPr lang="en-US" dirty="0"/>
              <a:t>This was a problem for my curriculum, which included group field work at the site</a:t>
            </a:r>
          </a:p>
          <a:p>
            <a:r>
              <a:rPr lang="en-US" dirty="0"/>
              <a:t>It was also a problem for my target group </a:t>
            </a:r>
            <a:r>
              <a:rPr lang="mr-IN" dirty="0"/>
              <a:t>–</a:t>
            </a:r>
            <a:r>
              <a:rPr lang="en-US" dirty="0"/>
              <a:t> first semester freshman </a:t>
            </a:r>
            <a:r>
              <a:rPr lang="mr-IN" dirty="0"/>
              <a:t>–</a:t>
            </a:r>
            <a:r>
              <a:rPr lang="en-US" dirty="0"/>
              <a:t> many of whom were not comfortable with public transportation or familiar with local neighborhoods.</a:t>
            </a:r>
          </a:p>
        </p:txBody>
      </p:sp>
      <p:pic>
        <p:nvPicPr>
          <p:cNvPr id="4" name="Picture 3" descr="052.jpg"/>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4734" b="79468" l="2456" r="99227">
                        <a14:foregroundMark x1="6639" y1="71214" x2="31378" y2="74693"/>
                        <a14:foregroundMark x1="65302" y1="34106" x2="84538" y2="36835"/>
                        <a14:foregroundMark x1="66212" y1="43724" x2="77217" y2="45771"/>
                        <a14:foregroundMark x1="66212" y1="35471" x2="66212" y2="45089"/>
                        <a14:foregroundMark x1="79491" y1="38267" x2="84084" y2="47885"/>
                        <a14:foregroundMark x1="45111" y1="58186" x2="50159" y2="73329"/>
                        <a14:foregroundMark x1="85903" y1="42360" x2="85448" y2="45089"/>
                        <a14:foregroundMark x1="73988" y1="40996" x2="77217" y2="46521"/>
                      </a14:backgroundRemoval>
                    </a14:imgEffect>
                  </a14:imgLayer>
                </a14:imgProps>
              </a:ext>
              <a:ext uri="{28A0092B-C50C-407E-A947-70E740481C1C}">
                <a14:useLocalDpi xmlns:a14="http://schemas.microsoft.com/office/drawing/2010/main" val="0"/>
              </a:ext>
            </a:extLst>
          </a:blip>
          <a:srcRect t="12387" r="6250" b="20764"/>
          <a:stretch/>
        </p:blipFill>
        <p:spPr>
          <a:xfrm>
            <a:off x="5726261" y="5173805"/>
            <a:ext cx="3417739" cy="1624690"/>
          </a:xfrm>
          <a:prstGeom prst="rect">
            <a:avLst/>
          </a:prstGeom>
          <a:ln>
            <a:noFill/>
          </a:ln>
        </p:spPr>
      </p:pic>
    </p:spTree>
    <p:extLst>
      <p:ext uri="{BB962C8B-B14F-4D97-AF65-F5344CB8AC3E}">
        <p14:creationId xmlns:p14="http://schemas.microsoft.com/office/powerpoint/2010/main" val="7908600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4C107682A2154AAD87433613BED303" ma:contentTypeVersion="17" ma:contentTypeDescription="Create a new document." ma:contentTypeScope="" ma:versionID="44938750e70bdbdf56f165ed89411056">
  <xsd:schema xmlns:xsd="http://www.w3.org/2001/XMLSchema" xmlns:xs="http://www.w3.org/2001/XMLSchema" xmlns:p="http://schemas.microsoft.com/office/2006/metadata/properties" xmlns:ns2="2e71e008-532d-4ad1-addb-d1316e538cd6" xmlns:ns3="64b3fc17-cb00-4edb-b6f2-d57effab0d92" targetNamespace="http://schemas.microsoft.com/office/2006/metadata/properties" ma:root="true" ma:fieldsID="83bb81e9ea5244e242ff28ac5e861243" ns2:_="" ns3:_="">
    <xsd:import namespace="2e71e008-532d-4ad1-addb-d1316e538cd6"/>
    <xsd:import namespace="64b3fc17-cb00-4edb-b6f2-d57effab0d9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1e008-532d-4ad1-addb-d1316e538cd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e6dd10d-2973-43bd-a91a-32e3844187f0}" ma:internalName="TaxCatchAll" ma:showField="CatchAllData" ma:web="2e71e008-532d-4ad1-addb-d1316e538c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4b3fc17-cb00-4edb-b6f2-d57effab0d9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6963a87-7139-4f63-9b27-46f0e2e187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b3fc17-cb00-4edb-b6f2-d57effab0d92">
      <Terms xmlns="http://schemas.microsoft.com/office/infopath/2007/PartnerControls"/>
    </lcf76f155ced4ddcb4097134ff3c332f>
    <TaxCatchAll xmlns="2e71e008-532d-4ad1-addb-d1316e538cd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472486-99C0-493A-88D0-453020EE3E49}"/>
</file>

<file path=customXml/itemProps2.xml><?xml version="1.0" encoding="utf-8"?>
<ds:datastoreItem xmlns:ds="http://schemas.openxmlformats.org/officeDocument/2006/customXml" ds:itemID="{4288A419-5195-46AE-BB2B-80C418258DBD}">
  <ds:schemaRefs>
    <ds:schemaRef ds:uri="http://schemas.microsoft.com/office/2006/metadata/properties"/>
    <ds:schemaRef ds:uri="http://schemas.microsoft.com/office/infopath/2007/PartnerControls"/>
    <ds:schemaRef ds:uri="64b3fc17-cb00-4edb-b6f2-d57effab0d92"/>
    <ds:schemaRef ds:uri="2e71e008-532d-4ad1-addb-d1316e538cd6"/>
  </ds:schemaRefs>
</ds:datastoreItem>
</file>

<file path=customXml/itemProps3.xml><?xml version="1.0" encoding="utf-8"?>
<ds:datastoreItem xmlns:ds="http://schemas.openxmlformats.org/officeDocument/2006/customXml" ds:itemID="{41C2587E-B82C-4AE7-9ACB-522ACF1919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Travelogue.thmx</Template>
  <TotalTime>89</TotalTime>
  <Words>1101</Words>
  <Application>Microsoft Office PowerPoint</Application>
  <PresentationFormat>On-screen Show (4:3)</PresentationFormat>
  <Paragraphs>67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Calisto MT</vt:lpstr>
      <vt:lpstr>Mistral</vt:lpstr>
      <vt:lpstr>Wingdings 2</vt:lpstr>
      <vt:lpstr>Travelogue</vt:lpstr>
      <vt:lpstr>Gen-Ed Revisions and Community Engagement: Opportunities for Alignment and Potential Pitfalls</vt:lpstr>
      <vt:lpstr>Previous Research</vt:lpstr>
      <vt:lpstr>Presentation Outline</vt:lpstr>
      <vt:lpstr>Our New Core Curriculum</vt:lpstr>
      <vt:lpstr>Core Principles</vt:lpstr>
      <vt:lpstr>My Course</vt:lpstr>
      <vt:lpstr>Making it Happen: Getting Permission</vt:lpstr>
      <vt:lpstr>Making it Happen: Aligning Curriculum</vt:lpstr>
      <vt:lpstr>Negotiating Challenges: Service Placement</vt:lpstr>
      <vt:lpstr>Negotiating Challenges: Administrative Interference</vt:lpstr>
      <vt:lpstr>Continuing the Work</vt:lpstr>
      <vt:lpstr>Thank you!</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Gen-Ed Revisions and Community Engagement: Opportunities for Alignment and Potential Pitfalls</dc:title>
  <dc:creator>Lillian Campbell</dc:creator>
  <cp:lastModifiedBy>Olson, Sharon</cp:lastModifiedBy>
  <cp:revision>50</cp:revision>
  <dcterms:created xsi:type="dcterms:W3CDTF">2019-10-03T19:22:17Z</dcterms:created>
  <dcterms:modified xsi:type="dcterms:W3CDTF">2023-03-07T19:14:39Z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0x010100904C107682A2154AAD87433613BED303</vt:lpwstr>
  </property>
  <property fmtid="{D5CDD505-2E9C-101B-9397-08002B2CF9AE}" pid="3" name="MediaServiceImageTags">
    <vt:lpwstr/>
  </property>
</Properties>
</file>